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679" r:id="rId2"/>
    <p:sldId id="680" r:id="rId3"/>
    <p:sldId id="681" r:id="rId4"/>
    <p:sldId id="682" r:id="rId5"/>
    <p:sldId id="683" r:id="rId6"/>
    <p:sldId id="712" r:id="rId7"/>
    <p:sldId id="713" r:id="rId8"/>
    <p:sldId id="728" r:id="rId9"/>
    <p:sldId id="714" r:id="rId10"/>
    <p:sldId id="715" r:id="rId11"/>
    <p:sldId id="716" r:id="rId12"/>
    <p:sldId id="717" r:id="rId13"/>
    <p:sldId id="718" r:id="rId14"/>
    <p:sldId id="741" r:id="rId15"/>
    <p:sldId id="720" r:id="rId16"/>
    <p:sldId id="729" r:id="rId17"/>
    <p:sldId id="727" r:id="rId18"/>
    <p:sldId id="719" r:id="rId19"/>
    <p:sldId id="731" r:id="rId20"/>
    <p:sldId id="732" r:id="rId21"/>
    <p:sldId id="730" r:id="rId22"/>
    <p:sldId id="726" r:id="rId23"/>
    <p:sldId id="722" r:id="rId24"/>
    <p:sldId id="723" r:id="rId25"/>
    <p:sldId id="733" r:id="rId26"/>
    <p:sldId id="684" r:id="rId27"/>
    <p:sldId id="711" r:id="rId28"/>
    <p:sldId id="707" r:id="rId29"/>
    <p:sldId id="694" r:id="rId30"/>
    <p:sldId id="734" r:id="rId31"/>
    <p:sldId id="735" r:id="rId32"/>
    <p:sldId id="742" r:id="rId33"/>
    <p:sldId id="724" r:id="rId34"/>
    <p:sldId id="708" r:id="rId35"/>
    <p:sldId id="725" r:id="rId36"/>
    <p:sldId id="736" r:id="rId37"/>
    <p:sldId id="685" r:id="rId38"/>
    <p:sldId id="755" r:id="rId39"/>
    <p:sldId id="743" r:id="rId40"/>
    <p:sldId id="709" r:id="rId41"/>
    <p:sldId id="696" r:id="rId42"/>
    <p:sldId id="746" r:id="rId43"/>
    <p:sldId id="740" r:id="rId44"/>
    <p:sldId id="737" r:id="rId45"/>
    <p:sldId id="695" r:id="rId46"/>
    <p:sldId id="756" r:id="rId47"/>
    <p:sldId id="766" r:id="rId48"/>
    <p:sldId id="765" r:id="rId49"/>
    <p:sldId id="767" r:id="rId50"/>
    <p:sldId id="739" r:id="rId51"/>
    <p:sldId id="744" r:id="rId52"/>
    <p:sldId id="745" r:id="rId53"/>
    <p:sldId id="687" r:id="rId54"/>
    <p:sldId id="757" r:id="rId55"/>
    <p:sldId id="753" r:id="rId56"/>
    <p:sldId id="692" r:id="rId57"/>
    <p:sldId id="754" r:id="rId58"/>
    <p:sldId id="760" r:id="rId59"/>
    <p:sldId id="764" r:id="rId60"/>
    <p:sldId id="710" r:id="rId61"/>
    <p:sldId id="761" r:id="rId62"/>
    <p:sldId id="762" r:id="rId63"/>
    <p:sldId id="763" r:id="rId64"/>
    <p:sldId id="747" r:id="rId65"/>
    <p:sldId id="758" r:id="rId66"/>
    <p:sldId id="697" r:id="rId67"/>
    <p:sldId id="759" r:id="rId6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66" autoAdjust="0"/>
    <p:restoredTop sz="86449"/>
  </p:normalViewPr>
  <p:slideViewPr>
    <p:cSldViewPr snapToGrid="0" snapToObjects="1">
      <p:cViewPr varScale="1">
        <p:scale>
          <a:sx n="61" d="100"/>
          <a:sy n="61" d="100"/>
        </p:scale>
        <p:origin x="552" y="192"/>
      </p:cViewPr>
      <p:guideLst/>
    </p:cSldViewPr>
  </p:slideViewPr>
  <p:outlineViewPr>
    <p:cViewPr>
      <p:scale>
        <a:sx n="25" d="100"/>
        <a:sy n="25" d="100"/>
      </p:scale>
      <p:origin x="0" y="-50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49488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6A34-B01B-D241-B3B4-94B1B7A79278}" type="datetimeFigureOut">
              <a:rPr lang="pl-PL" smtClean="0"/>
              <a:t>22.02.2021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DD93-98D4-7B4B-B8A0-F7A2456B56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15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Ale…. Ale mamy problem z opisaniem go. Nie dlatego, że to jest nielogiczne, bo logiczne jest ale brakuje nam danych, .... bo o Bogu możemy wiedzieć tyle ile zechce nam objawić.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8965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.... bo o Bogu możemy wiedzieć tyle ile zechce nam objawić...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420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 wiemy, że objawił </a:t>
            </a:r>
            <a:r>
              <a:rPr lang="pl-PL" dirty="0" err="1"/>
              <a:t>s^ę</a:t>
            </a:r>
            <a:r>
              <a:rPr lang="pl-PL" dirty="0"/>
              <a:t> nam jako 3 osoby...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106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Wstęp do Jana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911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Wszystko przez nie się stało.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853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dobre narzędzie aby badać herezje:</a:t>
            </a:r>
          </a:p>
          <a:p>
            <a:r>
              <a:rPr lang="pl-PL" dirty="0"/>
              <a:t>- Bóg najpierw był Ojcem, potem Synem a dziś jest Duchem</a:t>
            </a:r>
            <a:br>
              <a:rPr lang="pl-PL" dirty="0"/>
            </a:br>
            <a:r>
              <a:rPr lang="pl-PL" dirty="0"/>
              <a:t>- Jezus jest jakimś mniejszym Bogiem (bogiem), bo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24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Artykuły szmalkaldzkie 1537 (księga zgody 1580)</a:t>
            </a:r>
          </a:p>
          <a:p>
            <a:r>
              <a:rPr lang="pl-PL" dirty="0"/>
              <a:t>Konfesja sandomierska – 1570</a:t>
            </a:r>
          </a:p>
          <a:p>
            <a:r>
              <a:rPr lang="pl-PL" sz="1800" kern="1200" dirty="0">
                <a:solidFill>
                  <a:srgbClr val="877B31"/>
                </a:solidFill>
                <a:latin typeface="+mn-lt"/>
                <a:ea typeface="+mn-ea"/>
                <a:cs typeface="+mn-cs"/>
              </a:rPr>
              <a:t>Westminsterskie Wyznanie Wiary 1646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960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Teoria liczb nam pomoże.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42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030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 fontAlgn="t"/>
            <a:br>
              <a:rPr lang="ar-A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ar-A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١٧١  يَا أَهْلَ الْكِتَابِ لَا تَغْلُوا فِي دِينِكُمْ وَلَا تَقُولُوا عَلَى اللَّهِ إِلَّا الْحَقَّ ۚ إِنَّمَا الْمَسِيحُ عِيسَى ابْنُ مَرْيَمَ رَسُولُ اللَّهِ وَكَلِمَتُهُ أَلْقَاهَا إِلَىٰ مَرْيَمَ وَرُوحٌ مِنْهُ ۖ فَآمِنُوا بِاللَّهِ وَرُسُلِهِ ۖ وَلَا تَقُولُوا ثَلَاثَةٌ ۚ انْتَهُوا خَيْرًا لَكُمْ ۚ إِنَّمَا اللَّهُ إِلَٰهٌ وَاحِدٌ ۖ سُبْحَانَهُ أَنْ يَكُونَ لَهُ وَلَدٌ ۘ لَهُ مَا فِي السَّمَاوَاتِ وَمَا فِي الْأَرْضِ ۗ وَكَفَىٰ بِاللَّهِ وَكِيلًا</a:t>
            </a:r>
          </a:p>
          <a:p>
            <a:pPr rtl="0" fontAlgn="t"/>
            <a:endParaRPr lang="pl-P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t"/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Koran 4:</a:t>
            </a:r>
            <a:r>
              <a:rPr lang="ar-A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171</a:t>
            </a:r>
            <a:endParaRPr lang="pl-P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t"/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ludu Księgi! Nie przekraczaj granic w twojej religii i nie mów o Bogu niczego innego, jak tylko prawdę! </a:t>
            </a:r>
          </a:p>
          <a:p>
            <a:pPr rtl="0" fontAlgn="t"/>
            <a:r>
              <a:rPr lang="pl-PL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Mesjasz, Jezus syn Marii, jest tylko posłańcem Boga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i Jego Słowem, które złożył Marii; i Duchem, pochodzącym od Niego. </a:t>
            </a:r>
          </a:p>
          <a:p>
            <a:pPr rtl="0" fontAlgn="t"/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Wierzcie więc w Boga i Jego posłańców i </a:t>
            </a:r>
            <a:r>
              <a:rPr lang="pl-PL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 mówcie: "Trzy!"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Zaprzestańcie! To będzie lepiej dla was! Bóg- Allah - to tylko jeden Bóg! </a:t>
            </a:r>
            <a:r>
              <a:rPr lang="pl-PL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jest nazbyt wyniosły, by mieć syna!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Niego należy to, co jest w niebiosach, i to, co jest na ziemi. I Bóg wystarcza jako opiekun!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377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619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innych przekładach 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895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 Bóg bierze udział w stworzeniu kolejnych ludzi?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Ciało człowieka bierze się od ojca i od matki – to już wiemy, bo znamy mechanizm tworzenie się  (</a:t>
            </a:r>
            <a:r>
              <a:rPr lang="pl-PL" dirty="0" err="1"/>
              <a:t>syntezt</a:t>
            </a:r>
            <a:r>
              <a:rPr lang="pl-PL" dirty="0"/>
              <a:t>) nowego DNA.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/>
              <a:t>A skąd w ciele bierze się duch?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104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Bogu: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naprawdę chce zapełnić wszechświat mnóstwem małych wstrętnych kopii samego Siebie - stworzeń, których życie, w miniaturowej skali będzie jakościowo podobne do Jego,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diabłe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nie dlatego, żeby je wchłonąć,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Bogu: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lecz dlatego, że ich wola dobrowolnie dostosowuje się do Jego woli.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diabłe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My potrzebujemy bydła, które w końcu mogłoby stać się żerem;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Bogu: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 </a:t>
            </a:r>
            <a:r>
              <a:rPr lang="pl-PL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potrzebuje sług, którzy w końcu mogliby stać się synami. 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diabłe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My chcemy chłonąć,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Bogu: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 </a:t>
            </a:r>
            <a:r>
              <a:rPr lang="pl-PL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chce rozdawać.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l-PL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diabłe</a:t>
            </a:r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W nas jest pustka i chcielibyśmy ją zapełnić;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Bogu: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On jest pełny i przelewa się.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diable: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Celem naszej walki jest świat, w którym nasz Ojciec z Otchłani wchłonąłby w siebie wszelkie pozostałe istoty ...</a:t>
            </a:r>
          </a:p>
          <a:p>
            <a:r>
              <a:rPr lang="pl-P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Bogu: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nieprzyjaciel pragnie, żeby świat był pełen istot z Nim wprawdzie zjednoczonych, lecz mimo to zachowujących swą odrębność.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26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80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821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Nowe podejście do tego obrazka – aby był kompatybilny z poprzednim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43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134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68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281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  <a:p>
            <a:endParaRPr lang="pl-PL" dirty="0"/>
          </a:p>
          <a:p>
            <a:r>
              <a:rPr lang="pl-PL" dirty="0"/>
              <a:t>Chyba lepszy niż w FIKI – przenieść tam!!!!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320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CFB7-2CE1-A54D-B4A0-F372453F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2A4D11-F54B-7B44-9428-316EFC29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3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22.02.2021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75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940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22.02.2021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45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2617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duż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3087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ma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5303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niebie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800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2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22.02.2021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69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2D60A-8645-2F4B-A5C3-7DC644C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EB2252-DAA7-0F4E-8CFC-BE6A59EAED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33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pl-PL" sz="2400"/>
            </a:lvl1pPr>
            <a:lvl2pPr>
              <a:defRPr lang="pl-PL" sz="2400"/>
            </a:lvl2pPr>
            <a:lvl3pPr>
              <a:defRPr lang="pl-PL" sz="2400"/>
            </a:lvl3pPr>
            <a:lvl4pPr>
              <a:defRPr lang="pl-PL" sz="2400"/>
            </a:lvl4pPr>
            <a:lvl5pPr>
              <a:defRPr lang="pl-PL"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898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i dyskus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B1EBCF-2C88-5843-9C8C-DB76CC028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g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8F68A1B-9B98-0C43-8998-0F724D2BE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12055">
            <a:off x="9662832" y="336446"/>
            <a:ext cx="2395568" cy="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- W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CD6AA9-EDB3-E84A-9711-62C64D5F8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80" y="101905"/>
            <a:ext cx="1134791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 - FIKI i W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12010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28600" lvl="0" indent="-228600"/>
            <a:r>
              <a:rPr lang="pl-PL" dirty="0"/>
              <a:t>Kliknij, aby edytować style wzorca tekstu</a:t>
            </a:r>
          </a:p>
          <a:p>
            <a:pPr marL="685800" lvl="1" indent="-228600"/>
            <a:r>
              <a:rPr lang="pl-PL" dirty="0"/>
              <a:t>Drugi poziom</a:t>
            </a:r>
          </a:p>
          <a:p>
            <a:pPr marL="1143000" lvl="2" indent="-228600"/>
            <a:r>
              <a:rPr lang="pl-PL" dirty="0"/>
              <a:t>Trzeci poziom</a:t>
            </a:r>
          </a:p>
          <a:p>
            <a:pPr marL="1600200" lvl="3" indent="-228600"/>
            <a:r>
              <a:rPr lang="pl-PL" dirty="0"/>
              <a:t>Czwarty poziom</a:t>
            </a:r>
          </a:p>
          <a:p>
            <a:pPr marL="2057400" lvl="4" indent="-228600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3881120"/>
            <a:ext cx="10515600" cy="2295843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9201848-1D2D-2441-BA26-2D09933E4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44170">
            <a:off x="10347674" y="333993"/>
            <a:ext cx="1657926" cy="8879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19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6527D-7315-0344-97B2-E408300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666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, schemat,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32138"/>
            <a:ext cx="10515600" cy="281329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lIns="360000" rIns="360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455333"/>
            <a:ext cx="6172200" cy="2218332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4C7F85-6E5C-2344-98A3-2C351DB54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03CB673-A9F3-F444-AB44-AD276C900F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67074" y="4455333"/>
            <a:ext cx="4086726" cy="2218332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0236353-EEC9-6E41-855F-A5634D69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74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030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8B8AE52-9383-EE45-A132-38552EC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D00E2-1ED8-EB40-A208-DD6E732AE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845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6" r:id="rId3"/>
    <p:sldLayoutId id="2147483668" r:id="rId4"/>
    <p:sldLayoutId id="2147483692" r:id="rId5"/>
    <p:sldLayoutId id="2147483688" r:id="rId6"/>
    <p:sldLayoutId id="2147483689" r:id="rId7"/>
    <p:sldLayoutId id="2147483654" r:id="rId8"/>
    <p:sldLayoutId id="2147483661" r:id="rId9"/>
    <p:sldLayoutId id="2147483683" r:id="rId10"/>
    <p:sldLayoutId id="2147483684" r:id="rId11"/>
    <p:sldLayoutId id="2147483686" r:id="rId12"/>
    <p:sldLayoutId id="2147483687" r:id="rId13"/>
    <p:sldLayoutId id="2147483681" r:id="rId14"/>
    <p:sldLayoutId id="2147483682" r:id="rId15"/>
    <p:sldLayoutId id="2147483685" r:id="rId16"/>
    <p:sldLayoutId id="2147483679" r:id="rId17"/>
    <p:sldLayoutId id="214748368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4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5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4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5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svg"/><Relationship Id="rId7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svg"/><Relationship Id="rId7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svg"/><Relationship Id="rId7" Type="http://schemas.openxmlformats.org/officeDocument/2006/relationships/image" Target="../media/image3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15.svg"/><Relationship Id="rId9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4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5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28519-E680-084F-84E1-CE283B0F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>
                <a:latin typeface="+mn-lt"/>
              </a:rPr>
              <a:t>Światopogląd ucznia, wykład #4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O grupach (socjologia)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44F7568-3EE8-D74B-8D3D-F825584F6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r"/>
            <a:endParaRPr lang="pl-PL" dirty="0"/>
          </a:p>
          <a:p>
            <a:pPr algn="r"/>
            <a:r>
              <a:rPr lang="pl-PL" dirty="0"/>
              <a:t>S.D.P - Gliwice, 22 lutego 2021 roku</a:t>
            </a:r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  <p:pic>
        <p:nvPicPr>
          <p:cNvPr id="4" name="Symbol zastępczy zawartości 32">
            <a:extLst>
              <a:ext uri="{FF2B5EF4-FFF2-40B4-BE49-F238E27FC236}">
                <a16:creationId xmlns:a16="http://schemas.microsoft.com/office/drawing/2014/main" id="{197F3A5D-B905-1C49-BBC3-3A2AF7E6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5" y="4069556"/>
            <a:ext cx="2540000" cy="2540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204A37-15DC-964B-91D5-1F3BE4EB0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38452" cy="24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21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6FBEE8-0E21-8B4C-BE5D-A68A3000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Kolejne ważne słowa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E26069-6B59-CC48-8133-980DC26DEF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Światopogląd</a:t>
            </a:r>
            <a:r>
              <a:rPr lang="pl-PL" dirty="0"/>
              <a:t> to osobisty opis rzeczywistości.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Wiedza</a:t>
            </a:r>
            <a:r>
              <a:rPr lang="pl-PL" dirty="0"/>
              <a:t> to znajomość prawdy.</a:t>
            </a:r>
          </a:p>
          <a:p>
            <a:pPr marL="514350" indent="-514350">
              <a:buAutoNum type="arabicPeriod"/>
            </a:pPr>
            <a:r>
              <a:rPr lang="pl-PL" b="1" dirty="0"/>
              <a:t>Wiara</a:t>
            </a:r>
            <a:r>
              <a:rPr lang="pl-PL" dirty="0"/>
              <a:t> to ta część światopoglądu (poznania), które nie jest wiedzą.</a:t>
            </a:r>
            <a:endParaRPr lang="pl-PL" b="1" dirty="0"/>
          </a:p>
          <a:p>
            <a:pPr marL="514350" indent="-514350">
              <a:buAutoNum type="arabicPeriod"/>
            </a:pPr>
            <a:r>
              <a:rPr lang="pl-PL" b="1" dirty="0"/>
              <a:t>Wolność</a:t>
            </a:r>
            <a:r>
              <a:rPr lang="pl-PL" dirty="0"/>
              <a:t> to możliwość podjęcia decyzji.</a:t>
            </a:r>
          </a:p>
          <a:p>
            <a:pPr marL="514350" indent="-514350">
              <a:buAutoNum type="arabicPeriod"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E4596C-530E-104C-BD16-3383BD736E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b="1" dirty="0"/>
              <a:t>Epistemologia</a:t>
            </a:r>
            <a:r>
              <a:rPr lang="pl-PL" dirty="0"/>
              <a:t> to nauka o poznaniu rzeczywistości.</a:t>
            </a:r>
          </a:p>
        </p:txBody>
      </p:sp>
    </p:spTree>
    <p:extLst>
      <p:ext uri="{BB962C8B-B14F-4D97-AF65-F5344CB8AC3E}">
        <p14:creationId xmlns:p14="http://schemas.microsoft.com/office/powerpoint/2010/main" val="6200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6FBEE8-0E21-8B4C-BE5D-A68A3000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Słowa potrzebne etyce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E26069-6B59-CC48-8133-980DC26DE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72030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b="1" dirty="0"/>
              <a:t>Dobro</a:t>
            </a:r>
            <a:r>
              <a:rPr lang="pl-PL" dirty="0"/>
              <a:t> to stan rzeczy zgodny z zamysłem Boga.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Miłość</a:t>
            </a:r>
            <a:r>
              <a:rPr lang="pl-PL" dirty="0"/>
              <a:t> to relacja między osobami, zakładająca czynienie drugiej osobie dobra. Czasami miłość wymaga ofiary.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Prawo</a:t>
            </a:r>
            <a:r>
              <a:rPr lang="pl-PL" dirty="0"/>
              <a:t> - ogłoszone przez władcę zasady postępowania obowiązujące na terytorium, gdzie władca włada, które to zasady podlegać będą przez tego władcę sprawiedliwej ocenie.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Sprawiedliwość</a:t>
            </a:r>
            <a:r>
              <a:rPr lang="pl-PL" dirty="0"/>
              <a:t> to cecha działania osoby polegająca na konsekwentnym stosowaniu obowiązującego prawa.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E4596C-530E-104C-BD16-3383BD736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460999"/>
            <a:ext cx="10515600" cy="715963"/>
          </a:xfrm>
        </p:spPr>
        <p:txBody>
          <a:bodyPr/>
          <a:lstStyle/>
          <a:p>
            <a:r>
              <a:rPr lang="pl-PL" b="1" dirty="0"/>
              <a:t>Etyka</a:t>
            </a:r>
            <a:r>
              <a:rPr lang="pl-PL" dirty="0"/>
              <a:t> – dział filozofii zajmujący się wyprowadzaniem zasad moralnych.</a:t>
            </a:r>
          </a:p>
        </p:txBody>
      </p:sp>
    </p:spTree>
    <p:extLst>
      <p:ext uri="{BB962C8B-B14F-4D97-AF65-F5344CB8AC3E}">
        <p14:creationId xmlns:p14="http://schemas.microsoft.com/office/powerpoint/2010/main" val="3514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Klasyfikacja światopoglądów: 3 wystarczą</a:t>
            </a:r>
          </a:p>
        </p:txBody>
      </p:sp>
      <p:sp>
        <p:nvSpPr>
          <p:cNvPr id="4" name="Zaokrąglony prostokąt 3"/>
          <p:cNvSpPr/>
          <p:nvPr/>
        </p:nvSpPr>
        <p:spPr>
          <a:xfrm>
            <a:off x="1658459" y="1690688"/>
            <a:ext cx="3690290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Panteizm</a:t>
            </a:r>
          </a:p>
        </p:txBody>
      </p:sp>
      <p:sp>
        <p:nvSpPr>
          <p:cNvPr id="5" name="Zaokrąglony prostokąt 4"/>
          <p:cNvSpPr/>
          <p:nvPr/>
        </p:nvSpPr>
        <p:spPr>
          <a:xfrm>
            <a:off x="5842084" y="1690688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Teizm</a:t>
            </a:r>
          </a:p>
        </p:txBody>
      </p:sp>
      <p:sp>
        <p:nvSpPr>
          <p:cNvPr id="6" name="Zaokrąglony prostokąt 5"/>
          <p:cNvSpPr/>
          <p:nvPr/>
        </p:nvSpPr>
        <p:spPr>
          <a:xfrm>
            <a:off x="5842084" y="4298009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Ateizm (materializm, naturalizm)</a:t>
            </a:r>
          </a:p>
        </p:txBody>
      </p:sp>
      <p:cxnSp>
        <p:nvCxnSpPr>
          <p:cNvPr id="7" name="Łącznik prostoliniowy 6"/>
          <p:cNvCxnSpPr/>
          <p:nvPr/>
        </p:nvCxnSpPr>
        <p:spPr>
          <a:xfrm flipV="1">
            <a:off x="565285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Tekstowe 8"/>
          <p:cNvSpPr txBox="1"/>
          <p:nvPr/>
        </p:nvSpPr>
        <p:spPr>
          <a:xfrm rot="16200000">
            <a:off x="4154608" y="2695693"/>
            <a:ext cx="26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Kryterium używania logiki</a:t>
            </a:r>
          </a:p>
        </p:txBody>
      </p:sp>
      <p:cxnSp>
        <p:nvCxnSpPr>
          <p:cNvPr id="10" name="Łącznik prostoliniowy 6"/>
          <p:cNvCxnSpPr/>
          <p:nvPr/>
        </p:nvCxnSpPr>
        <p:spPr>
          <a:xfrm>
            <a:off x="5842084" y="4070708"/>
            <a:ext cx="4609606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5756053" y="3743743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Logiczne zaprzeczenie</a:t>
            </a:r>
          </a:p>
        </p:txBody>
      </p:sp>
    </p:spTree>
    <p:extLst>
      <p:ext uri="{BB962C8B-B14F-4D97-AF65-F5344CB8AC3E}">
        <p14:creationId xmlns:p14="http://schemas.microsoft.com/office/powerpoint/2010/main" val="241219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/>
          <p:cNvSpPr/>
          <p:nvPr/>
        </p:nvSpPr>
        <p:spPr>
          <a:xfrm>
            <a:off x="9953199" y="914400"/>
            <a:ext cx="2059081" cy="1988597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00" dirty="0"/>
          </a:p>
        </p:txBody>
      </p:sp>
      <p:sp>
        <p:nvSpPr>
          <p:cNvPr id="4" name="PoleTekstowe 3"/>
          <p:cNvSpPr txBox="1"/>
          <p:nvPr/>
        </p:nvSpPr>
        <p:spPr>
          <a:xfrm>
            <a:off x="10168191" y="1335760"/>
            <a:ext cx="1453358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800" dirty="0">
                <a:solidFill>
                  <a:srgbClr val="A9920F"/>
                </a:solidFill>
              </a:rPr>
              <a:t>Bóg</a:t>
            </a:r>
            <a:endParaRPr lang="pl-PL" sz="1200" dirty="0">
              <a:solidFill>
                <a:srgbClr val="A9920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964901" y="1988012"/>
            <a:ext cx="2094743" cy="1945969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749212" y="4489498"/>
            <a:ext cx="2145658" cy="1993268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9313083" y="5999534"/>
            <a:ext cx="961845" cy="432546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>
                <a:solidFill>
                  <a:srgbClr val="A9920F"/>
                </a:solidFill>
              </a:rPr>
              <a:t>Bóg, idea Boga, </a:t>
            </a:r>
            <a:r>
              <a:rPr lang="pl-PL" sz="800" dirty="0">
                <a:solidFill>
                  <a:srgbClr val="A9920F"/>
                </a:solidFill>
              </a:rPr>
              <a:t>bogowie</a:t>
            </a:r>
            <a:r>
              <a:rPr lang="pl-PL" sz="1000" dirty="0">
                <a:solidFill>
                  <a:srgbClr val="A9920F"/>
                </a:solidFill>
              </a:rPr>
              <a:t>, duchy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Teizm i ateizm </a:t>
            </a:r>
            <a:br>
              <a:rPr lang="pl-PL" dirty="0"/>
            </a:br>
            <a:r>
              <a:rPr lang="pl-PL" dirty="0"/>
              <a:t>oraz główna różniąca je idea.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622850" y="1988012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Bóg, który zawsze istnieje stworzył wszechświat (kosmos) i wszechświat jako stworzenie jest od Boga różny, oddzielony.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622850" y="4345507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Tylko wszechświat istnieje (zawsze istniał, zawsze istniał będzie). Świat duchowy i świat idee jest jego częścią i można, a nawet należy go badać.</a:t>
            </a:r>
          </a:p>
        </p:txBody>
      </p:sp>
      <p:cxnSp>
        <p:nvCxnSpPr>
          <p:cNvPr id="13" name="Łącznik prosty 12"/>
          <p:cNvCxnSpPr>
            <a:cxnSpLocks/>
          </p:cNvCxnSpPr>
          <p:nvPr/>
        </p:nvCxnSpPr>
        <p:spPr>
          <a:xfrm>
            <a:off x="243840" y="4092487"/>
            <a:ext cx="1149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lewo i prawo 10"/>
          <p:cNvSpPr/>
          <p:nvPr/>
        </p:nvSpPr>
        <p:spPr>
          <a:xfrm rot="16200000">
            <a:off x="5567930" y="3239256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Logiczna sprzeczność: </a:t>
            </a:r>
            <a:br>
              <a:rPr lang="pl-PL" sz="2000" dirty="0"/>
            </a:br>
            <a:r>
              <a:rPr lang="pl-PL" sz="2000" dirty="0"/>
              <a:t>istnieje lub nie istnieje.</a:t>
            </a:r>
          </a:p>
        </p:txBody>
      </p:sp>
    </p:spTree>
    <p:extLst>
      <p:ext uri="{BB962C8B-B14F-4D97-AF65-F5344CB8AC3E}">
        <p14:creationId xmlns:p14="http://schemas.microsoft.com/office/powerpoint/2010/main" val="339665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/>
          <p:cNvSpPr/>
          <p:nvPr/>
        </p:nvSpPr>
        <p:spPr>
          <a:xfrm>
            <a:off x="3085990" y="2979173"/>
            <a:ext cx="2560248" cy="2472609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/>
          </a:p>
        </p:txBody>
      </p:sp>
      <p:sp>
        <p:nvSpPr>
          <p:cNvPr id="4" name="PoleTekstowe 3"/>
          <p:cNvSpPr txBox="1"/>
          <p:nvPr/>
        </p:nvSpPr>
        <p:spPr>
          <a:xfrm>
            <a:off x="3462566" y="3239408"/>
            <a:ext cx="1807094" cy="56351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200" dirty="0">
                <a:solidFill>
                  <a:srgbClr val="A9920F"/>
                </a:solidFill>
              </a:rPr>
              <a:t>Bóg</a:t>
            </a:r>
            <a:endParaRPr lang="pl-PL" sz="1400" dirty="0">
              <a:solidFill>
                <a:srgbClr val="A9920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097692" y="4063161"/>
            <a:ext cx="2604589" cy="241960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749211" y="4063161"/>
            <a:ext cx="2604589" cy="241960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9526443" y="5907017"/>
            <a:ext cx="1167574" cy="525063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>
                <a:solidFill>
                  <a:srgbClr val="A9920F"/>
                </a:solidFill>
              </a:rPr>
              <a:t>Bóg, idea Boga, bogowie, duchy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Teizm i ateizm oraz główna różniąca je idea.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622850" y="1727736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Bóg, który zawsze istnieje stworzył wszechświat (kosmos) i wszechświat jako stworzenie jest od Boga różny, oddzielony.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6947184" y="1727735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Tylko wszechświat istnieje (zawsze istniał, zawsze istniał będzie). Świat duchowy i świat idee jest jego częścią i można, a nawet należy go badać.</a:t>
            </a:r>
          </a:p>
        </p:txBody>
      </p:sp>
      <p:cxnSp>
        <p:nvCxnSpPr>
          <p:cNvPr id="13" name="Łącznik prosty 12"/>
          <p:cNvCxnSpPr/>
          <p:nvPr/>
        </p:nvCxnSpPr>
        <p:spPr>
          <a:xfrm>
            <a:off x="6255327" y="1658730"/>
            <a:ext cx="10391" cy="5199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lewo i prawo 10"/>
          <p:cNvSpPr/>
          <p:nvPr/>
        </p:nvSpPr>
        <p:spPr>
          <a:xfrm>
            <a:off x="5028386" y="5313769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Logiczna sprzeczność: </a:t>
            </a:r>
            <a:br>
              <a:rPr lang="pl-PL" sz="2000" dirty="0"/>
            </a:br>
            <a:r>
              <a:rPr lang="pl-PL" sz="2000" dirty="0"/>
              <a:t>istnieje lub nie istnieje.</a:t>
            </a:r>
          </a:p>
        </p:txBody>
      </p:sp>
    </p:spTree>
    <p:extLst>
      <p:ext uri="{BB962C8B-B14F-4D97-AF65-F5344CB8AC3E}">
        <p14:creationId xmlns:p14="http://schemas.microsoft.com/office/powerpoint/2010/main" val="296629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692F69B-6137-354D-A3DA-A4808235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Czy warto mieć światopogląd zgodny z prawdą?</a:t>
            </a:r>
          </a:p>
        </p:txBody>
      </p:sp>
    </p:spTree>
    <p:extLst>
      <p:ext uri="{BB962C8B-B14F-4D97-AF65-F5344CB8AC3E}">
        <p14:creationId xmlns:p14="http://schemas.microsoft.com/office/powerpoint/2010/main" val="28251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988077-F146-4B4E-B50E-01D72A31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Proste zestawienie światopoglądów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94FEF6D-A77D-8F45-9C37-1AC7746B577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074545"/>
          <a:ext cx="1076028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492">
                  <a:extLst>
                    <a:ext uri="{9D8B030D-6E8A-4147-A177-3AD203B41FA5}">
                      <a16:colId xmlns:a16="http://schemas.microsoft.com/office/drawing/2014/main" val="1167673287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865176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3962535268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82450431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91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Światopogląd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słowach</a:t>
                      </a:r>
                      <a:br>
                        <a:rPr lang="pl-PL" dirty="0"/>
                      </a:br>
                      <a:r>
                        <a:rPr lang="pl-PL" dirty="0"/>
                        <a:t>(filozofia)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Bogu</a:t>
                      </a:r>
                    </a:p>
                    <a:p>
                      <a:r>
                        <a:rPr lang="pl-PL" dirty="0"/>
                        <a:t>(teologia)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człowieku</a:t>
                      </a:r>
                    </a:p>
                    <a:p>
                      <a:r>
                        <a:rPr lang="pl-PL" dirty="0"/>
                        <a:t>(antropologia)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grupach</a:t>
                      </a:r>
                    </a:p>
                    <a:p>
                      <a:r>
                        <a:rPr lang="pl-PL" dirty="0"/>
                        <a:t>(socjologia)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64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Materializm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2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Panteizm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Bla, bla, bla bo ładne słowa mogą być brzydkie i mokre.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43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83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988077-F146-4B4E-B50E-01D72A31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Proste zestawienie światopoglądów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94FEF6D-A77D-8F45-9C37-1AC7746B5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922821"/>
              </p:ext>
            </p:extLst>
          </p:nvPr>
        </p:nvGraphicFramePr>
        <p:xfrm>
          <a:off x="838200" y="2074545"/>
          <a:ext cx="1076028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492">
                  <a:extLst>
                    <a:ext uri="{9D8B030D-6E8A-4147-A177-3AD203B41FA5}">
                      <a16:colId xmlns:a16="http://schemas.microsoft.com/office/drawing/2014/main" val="1167673287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865176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3962535268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82450431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91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Światopogląd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słowach</a:t>
                      </a:r>
                      <a:br>
                        <a:rPr lang="pl-PL" dirty="0"/>
                      </a:br>
                      <a:r>
                        <a:rPr lang="pl-PL" dirty="0"/>
                        <a:t>(filozofia)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Bogu</a:t>
                      </a:r>
                    </a:p>
                    <a:p>
                      <a:r>
                        <a:rPr lang="pl-PL" dirty="0"/>
                        <a:t>(teologia)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człowieku</a:t>
                      </a:r>
                    </a:p>
                    <a:p>
                      <a:r>
                        <a:rPr lang="pl-PL" dirty="0"/>
                        <a:t>(antropologia)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grupach</a:t>
                      </a:r>
                    </a:p>
                    <a:p>
                      <a:r>
                        <a:rPr lang="pl-PL" dirty="0"/>
                        <a:t>(socjologia)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64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Bóg jest i jest Stworzycielem.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Materializm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Bóg? Tak, jest taka idea. Można ją zbadać.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2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Panteizm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Bla, bla, bla bo ładne słowa mogą być brzydkie i mokre.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Wszystko jest bogiem i bóg jest wszystkim, ale nie próbuj tego zrozumieć. Bla, bla, bla… Poczuj!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43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512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729873-68BD-6841-BC0E-678CA68AB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67"/>
            <a:ext cx="10515600" cy="3945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b="1" dirty="0"/>
              <a:t>Na początku </a:t>
            </a:r>
          </a:p>
          <a:p>
            <a:pPr marL="0" indent="0">
              <a:buNone/>
            </a:pPr>
            <a:r>
              <a:rPr lang="pl-PL" sz="5400" b="1" dirty="0"/>
              <a:t>		Bóg stworzył </a:t>
            </a:r>
          </a:p>
          <a:p>
            <a:pPr marL="0" indent="0">
              <a:buNone/>
            </a:pPr>
            <a:r>
              <a:rPr lang="pl-PL" sz="5400" b="1" dirty="0"/>
              <a:t>				niebo i ziemię.</a:t>
            </a:r>
          </a:p>
          <a:p>
            <a:pPr marL="0" indent="0" algn="r">
              <a:buNone/>
            </a:pPr>
            <a:r>
              <a:rPr lang="pl-PL" dirty="0"/>
              <a:t>Księga Rodzaju, rozdział 1, wers 1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19339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2" name="Zaokrąglony prostokąt 41"/>
          <p:cNvSpPr/>
          <p:nvPr/>
        </p:nvSpPr>
        <p:spPr>
          <a:xfrm>
            <a:off x="338114" y="2480807"/>
            <a:ext cx="7457288" cy="4048528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Tekstowe 43"/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11" name="Łuk 10">
            <a:extLst>
              <a:ext uri="{FF2B5EF4-FFF2-40B4-BE49-F238E27FC236}">
                <a16:creationId xmlns:a16="http://schemas.microsoft.com/office/drawing/2014/main" id="{938AD258-B0BE-4C43-9B70-0D6E6CB4B115}"/>
              </a:ext>
            </a:extLst>
          </p:cNvPr>
          <p:cNvSpPr/>
          <p:nvPr/>
        </p:nvSpPr>
        <p:spPr>
          <a:xfrm rot="9419883" flipV="1">
            <a:off x="4776153" y="1700899"/>
            <a:ext cx="4807441" cy="1869050"/>
          </a:xfrm>
          <a:prstGeom prst="arc">
            <a:avLst>
              <a:gd name="adj1" fmla="val 13486655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Łuk 11">
            <a:extLst>
              <a:ext uri="{FF2B5EF4-FFF2-40B4-BE49-F238E27FC236}">
                <a16:creationId xmlns:a16="http://schemas.microsoft.com/office/drawing/2014/main" id="{B9FB6ADA-A582-F24E-B94E-D6C6136C6BC6}"/>
              </a:ext>
            </a:extLst>
          </p:cNvPr>
          <p:cNvSpPr/>
          <p:nvPr/>
        </p:nvSpPr>
        <p:spPr>
          <a:xfrm rot="10118519" flipV="1">
            <a:off x="3973825" y="1416377"/>
            <a:ext cx="3955186" cy="2104478"/>
          </a:xfrm>
          <a:prstGeom prst="arc">
            <a:avLst>
              <a:gd name="adj1" fmla="val 13486655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1177838-26B4-924E-89F1-C1155E27EDC1}"/>
              </a:ext>
            </a:extLst>
          </p:cNvPr>
          <p:cNvSpPr txBox="1"/>
          <p:nvPr/>
        </p:nvSpPr>
        <p:spPr>
          <a:xfrm rot="20125476">
            <a:off x="5644145" y="2176783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3373565-C91E-6D49-9991-A973AE6ECCDA}"/>
              </a:ext>
            </a:extLst>
          </p:cNvPr>
          <p:cNvSpPr txBox="1"/>
          <p:nvPr/>
        </p:nvSpPr>
        <p:spPr>
          <a:xfrm rot="20125476">
            <a:off x="4910055" y="149816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15" name="PoleTekstowe 43">
            <a:extLst>
              <a:ext uri="{FF2B5EF4-FFF2-40B4-BE49-F238E27FC236}">
                <a16:creationId xmlns:a16="http://schemas.microsoft.com/office/drawing/2014/main" id="{0AD317E9-2D48-7B40-B404-EA69611F5AC9}"/>
              </a:ext>
            </a:extLst>
          </p:cNvPr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(materia)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F3030FF2-1660-6047-A65F-628DFA5A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2695" y="4288611"/>
            <a:ext cx="894736" cy="894736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E2FFE013-AB23-6243-BF65-57ECA62AE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0386" y="2285630"/>
            <a:ext cx="1298732" cy="129873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4959DC0C-239F-8C4D-8465-3F031296E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194" y="3406448"/>
            <a:ext cx="704108" cy="704108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17878BC9-C032-6C40-8885-F852AB0BE9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3668" y="4451361"/>
            <a:ext cx="1030771" cy="1030771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17ABD5D5-EAFE-6741-B423-34452E71E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0584" y="5200512"/>
            <a:ext cx="1042330" cy="1042330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1EDD7BD7-92E2-B04F-89F6-4B78E2E75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0859" y="2126185"/>
            <a:ext cx="624416" cy="624416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53DA02C7-5520-ED45-8C53-82ADBB6E57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13654" y="3094320"/>
            <a:ext cx="392752" cy="392752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46D2A6BC-EDD0-994B-A75F-8326EE3B58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11713" y="3646483"/>
            <a:ext cx="677471" cy="677471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CC161D88-EF64-4149-A443-48DD7F1A50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34947" y="5529810"/>
            <a:ext cx="527820" cy="527820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187D212D-E645-624E-AF8A-3296FFADD2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287348" y="6018234"/>
            <a:ext cx="351387" cy="351387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4B90BF4F-6AF5-1441-B922-52E5F07F5A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20796" y="4555210"/>
            <a:ext cx="502896" cy="502896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DE815F96-A074-CF43-9447-5EABC929653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56468" y="5232798"/>
            <a:ext cx="754545" cy="754545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73E1CDE8-C00D-6C44-B922-3DEAAA10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 stworzenia</a:t>
            </a:r>
          </a:p>
        </p:txBody>
      </p:sp>
      <p:sp>
        <p:nvSpPr>
          <p:cNvPr id="28" name="Łuk 27">
            <a:extLst>
              <a:ext uri="{FF2B5EF4-FFF2-40B4-BE49-F238E27FC236}">
                <a16:creationId xmlns:a16="http://schemas.microsoft.com/office/drawing/2014/main" id="{8F2ECC2D-AB34-2942-9B88-CA7EBF41B5A0}"/>
              </a:ext>
            </a:extLst>
          </p:cNvPr>
          <p:cNvSpPr/>
          <p:nvPr/>
        </p:nvSpPr>
        <p:spPr>
          <a:xfrm rot="7307039" flipV="1">
            <a:off x="5452081" y="1946499"/>
            <a:ext cx="4807441" cy="1161634"/>
          </a:xfrm>
          <a:prstGeom prst="arc">
            <a:avLst>
              <a:gd name="adj1" fmla="val 12908106"/>
              <a:gd name="adj2" fmla="val 2056133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61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2" grpId="0" animBg="1"/>
      <p:bldP spid="46" grpId="0"/>
      <p:bldP spid="11" grpId="0" animBg="1"/>
      <p:bldP spid="12" grpId="0" animBg="1"/>
      <p:bldP spid="2" grpId="0"/>
      <p:bldP spid="14" grpId="0"/>
      <p:bldP spid="15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ymbol zastępczy zawartości 5">
            <a:extLst>
              <a:ext uri="{FF2B5EF4-FFF2-40B4-BE49-F238E27FC236}">
                <a16:creationId xmlns:a16="http://schemas.microsoft.com/office/drawing/2014/main" id="{0AC7FF03-2B81-C748-9A8F-835BC59F6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0713">
            <a:off x="335269" y="1288858"/>
            <a:ext cx="1925676" cy="255235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277F86E-3780-7D49-B781-23357B3F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Wyzwanie</a:t>
            </a:r>
            <a:br>
              <a:rPr lang="pl-PL" dirty="0"/>
            </a:br>
            <a:endParaRPr lang="pl-PL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F2C58FF8-B96E-384A-828D-BF5B7762713D}"/>
              </a:ext>
            </a:extLst>
          </p:cNvPr>
          <p:cNvSpPr/>
          <p:nvPr/>
        </p:nvSpPr>
        <p:spPr>
          <a:xfrm>
            <a:off x="5223938" y="2446109"/>
            <a:ext cx="3132400" cy="3132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500" b="1" dirty="0">
                <a:solidFill>
                  <a:schemeClr val="accent4">
                    <a:lumMod val="50000"/>
                  </a:schemeClr>
                </a:solidFill>
              </a:rPr>
              <a:t>Ja</a:t>
            </a:r>
            <a:endParaRPr lang="pl-PL" sz="115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244F6880-764B-C24F-AEB3-BD8CB72F7D3E}"/>
              </a:ext>
            </a:extLst>
          </p:cNvPr>
          <p:cNvSpPr/>
          <p:nvPr/>
        </p:nvSpPr>
        <p:spPr>
          <a:xfrm rot="10118519" flipV="1">
            <a:off x="6331360" y="3077784"/>
            <a:ext cx="5209491" cy="1869050"/>
          </a:xfrm>
          <a:prstGeom prst="arc">
            <a:avLst>
              <a:gd name="adj1" fmla="val 12075567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BD940F1E-AAAE-C748-9D2A-15FA79138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3515" y="987852"/>
            <a:ext cx="2119372" cy="211937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FF4EE1D7-C600-3C47-A666-84451633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4107" y="3023090"/>
            <a:ext cx="2067835" cy="20678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71419AD-35C2-5E45-991A-F70FEC689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18686">
            <a:off x="254502" y="2910144"/>
            <a:ext cx="2335812" cy="214527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D61B655-89C5-5645-85CB-57EAD8297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3163">
            <a:off x="1814727" y="1473212"/>
            <a:ext cx="3173554" cy="1714743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A8AAA79A-FD9C-274E-BCEA-4B74C43A1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6256" y="4266957"/>
            <a:ext cx="2349102" cy="2349102"/>
          </a:xfrm>
          <a:prstGeom prst="rect">
            <a:avLst/>
          </a:prstGeom>
        </p:spPr>
      </p:pic>
      <p:sp>
        <p:nvSpPr>
          <p:cNvPr id="23" name="Łuk 22">
            <a:extLst>
              <a:ext uri="{FF2B5EF4-FFF2-40B4-BE49-F238E27FC236}">
                <a16:creationId xmlns:a16="http://schemas.microsoft.com/office/drawing/2014/main" id="{7D1EB105-37B6-1641-BBA5-D49E83A11BA8}"/>
              </a:ext>
            </a:extLst>
          </p:cNvPr>
          <p:cNvSpPr/>
          <p:nvPr/>
        </p:nvSpPr>
        <p:spPr>
          <a:xfrm rot="10637531">
            <a:off x="2875101" y="4031241"/>
            <a:ext cx="4697673" cy="1437104"/>
          </a:xfrm>
          <a:prstGeom prst="arc">
            <a:avLst>
              <a:gd name="adj1" fmla="val 367591"/>
              <a:gd name="adj2" fmla="val 8260671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D4937F6D-8D29-1B46-BF7A-33FA5EFFC1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6256" y="2701189"/>
            <a:ext cx="3047210" cy="15178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231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2C04FE-F7BE-E74F-89F5-81750397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Cechy objawiającego się Boga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0005C4-6DDF-8641-91B0-E0C93EB1A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l-PL" dirty="0"/>
              <a:t>Stworzyciel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Święty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Objawiający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Dobry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Prawy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Miłujący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dirty="0"/>
              <a:t>Zbawiający</a:t>
            </a:r>
          </a:p>
        </p:txBody>
      </p:sp>
    </p:spTree>
    <p:extLst>
      <p:ext uri="{BB962C8B-B14F-4D97-AF65-F5344CB8AC3E}">
        <p14:creationId xmlns:p14="http://schemas.microsoft.com/office/powerpoint/2010/main" val="1842354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D33A116-6277-244F-9E80-0C09414A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0" i="1" dirty="0"/>
              <a:t>Rzeczy </a:t>
            </a:r>
            <a:r>
              <a:rPr lang="pl-PL" i="1" dirty="0"/>
              <a:t>ukryte</a:t>
            </a:r>
            <a:r>
              <a:rPr lang="pl-PL" b="0" i="1" dirty="0"/>
              <a:t> należą do Pana, </a:t>
            </a:r>
            <a:br>
              <a:rPr lang="pl-PL" b="0" i="1" dirty="0"/>
            </a:br>
            <a:r>
              <a:rPr lang="pl-PL" b="0" i="1" dirty="0"/>
              <a:t>Boga naszego,</a:t>
            </a:r>
            <a:br>
              <a:rPr lang="pl-PL" b="0" i="1" dirty="0"/>
            </a:br>
            <a:r>
              <a:rPr lang="pl-PL" b="0" i="1" dirty="0"/>
              <a:t>a rzeczy </a:t>
            </a:r>
            <a:r>
              <a:rPr lang="pl-PL" i="1" dirty="0"/>
              <a:t>objawione</a:t>
            </a:r>
            <a:r>
              <a:rPr lang="pl-PL" b="0" i="1" dirty="0"/>
              <a:t> </a:t>
            </a:r>
            <a:br>
              <a:rPr lang="pl-PL" b="0" i="1" dirty="0"/>
            </a:br>
            <a:r>
              <a:rPr lang="pl-PL" b="0" i="1" dirty="0"/>
              <a:t>do nas i do naszych synów </a:t>
            </a:r>
            <a:br>
              <a:rPr lang="pl-PL" b="0" i="1" dirty="0"/>
            </a:br>
            <a:r>
              <a:rPr lang="pl-PL" b="0" i="1" dirty="0"/>
              <a:t>na wieki, </a:t>
            </a:r>
            <a:br>
              <a:rPr lang="pl-PL" b="0" i="1" dirty="0"/>
            </a:br>
            <a:r>
              <a:rPr lang="pl-PL" i="1" dirty="0"/>
              <a:t>abyśmy</a:t>
            </a:r>
            <a:r>
              <a:rPr lang="pl-PL" b="0" i="1" dirty="0"/>
              <a:t> wypełnili wszystkie </a:t>
            </a:r>
            <a:br>
              <a:rPr lang="pl-PL" b="0" i="1" dirty="0"/>
            </a:br>
            <a:r>
              <a:rPr lang="pl-PL" b="0" i="1" dirty="0"/>
              <a:t>słowa tego Prawa.</a:t>
            </a:r>
          </a:p>
          <a:p>
            <a:pPr algn="r"/>
            <a:r>
              <a:rPr lang="pl-PL" sz="3800" b="0" i="1" dirty="0"/>
              <a:t>(</a:t>
            </a:r>
            <a:r>
              <a:rPr lang="pl-PL" sz="3800" b="0" i="1" dirty="0" err="1"/>
              <a:t>Pwt</a:t>
            </a:r>
            <a:r>
              <a:rPr lang="pl-PL" sz="3800" b="0" i="1" dirty="0"/>
              <a:t> 29:28 BT5)</a:t>
            </a:r>
          </a:p>
        </p:txBody>
      </p:sp>
    </p:spTree>
    <p:extLst>
      <p:ext uri="{BB962C8B-B14F-4D97-AF65-F5344CB8AC3E}">
        <p14:creationId xmlns:p14="http://schemas.microsoft.com/office/powerpoint/2010/main" val="218901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988077-F146-4B4E-B50E-01D72A31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Proste zestawienie światopoglądów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94FEF6D-A77D-8F45-9C37-1AC7746B5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357978"/>
              </p:ext>
            </p:extLst>
          </p:nvPr>
        </p:nvGraphicFramePr>
        <p:xfrm>
          <a:off x="838200" y="2074545"/>
          <a:ext cx="1076028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492">
                  <a:extLst>
                    <a:ext uri="{9D8B030D-6E8A-4147-A177-3AD203B41FA5}">
                      <a16:colId xmlns:a16="http://schemas.microsoft.com/office/drawing/2014/main" val="1167673287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865176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3962535268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82450431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91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Światopogląd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słowach</a:t>
                      </a:r>
                      <a:br>
                        <a:rPr lang="pl-PL" dirty="0"/>
                      </a:br>
                      <a:r>
                        <a:rPr lang="pl-PL" dirty="0"/>
                        <a:t>(filozofia)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Bogu</a:t>
                      </a:r>
                    </a:p>
                    <a:p>
                      <a:r>
                        <a:rPr lang="pl-PL" dirty="0"/>
                        <a:t>(teologia)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człowieku</a:t>
                      </a:r>
                    </a:p>
                    <a:p>
                      <a:r>
                        <a:rPr lang="pl-PL" dirty="0"/>
                        <a:t>(antropologia)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grupach</a:t>
                      </a:r>
                    </a:p>
                    <a:p>
                      <a:r>
                        <a:rPr lang="pl-PL" dirty="0"/>
                        <a:t>(socjologia)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64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Bóg jest Stworzycielem.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to stworzenie z ziemi, stworzone na podobieństwo Stwórcy.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Materializm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Bóg? Tak, jest taka idea. Można ją zbadać.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to jeden z gatunków żyjących na ziemi.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2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Panteizm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Bla, bla, bla bo ładne słowa mogą być brzydkie i mokre.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Wszystko jest bogiem i bóg jest wszystkim, ale nie próbuj tego zrozumieć. Bla, bla, bla… Poczuj!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jest bogiem,  albo niczym, ale jest w bogu, choć to bóg jest w nim, a może nie jest.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43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987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28141" y="2910422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A259F1E-F689-A341-BEE5-4FED45233D68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5EF2DD2-96E8-0842-9FDD-6F25F8DF93DC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094A6DEF-9F87-5F43-B1B8-3F922B426058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B99F78D-BCA7-0A41-9AA4-C7C8ED535926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382CCA-7575-BA44-8EA8-23D91BE7C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materialistyczny:</a:t>
            </a:r>
            <a:br>
              <a:rPr lang="pl-PL" dirty="0"/>
            </a:br>
            <a:r>
              <a:rPr lang="pl-PL" dirty="0"/>
              <a:t>Człowiek zmysłowy</a:t>
            </a: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FBB45C51-AC69-5743-9CD8-231A2EC2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790" y="5338026"/>
            <a:ext cx="2093969" cy="9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wal 55">
            <a:extLst>
              <a:ext uri="{FF2B5EF4-FFF2-40B4-BE49-F238E27FC236}">
                <a16:creationId xmlns:a16="http://schemas.microsoft.com/office/drawing/2014/main" id="{2E904EDE-FE09-4A4D-9313-FCC5E6753690}"/>
              </a:ext>
            </a:extLst>
          </p:cNvPr>
          <p:cNvSpPr/>
          <p:nvPr/>
        </p:nvSpPr>
        <p:spPr>
          <a:xfrm>
            <a:off x="9198591" y="292870"/>
            <a:ext cx="2735388" cy="2641754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7" name="PoleTekstowe 48">
            <a:extLst>
              <a:ext uri="{FF2B5EF4-FFF2-40B4-BE49-F238E27FC236}">
                <a16:creationId xmlns:a16="http://schemas.microsoft.com/office/drawing/2014/main" id="{596576FD-1574-D143-824F-60A6A85BC912}"/>
              </a:ext>
            </a:extLst>
          </p:cNvPr>
          <p:cNvSpPr txBox="1"/>
          <p:nvPr/>
        </p:nvSpPr>
        <p:spPr>
          <a:xfrm>
            <a:off x="9483376" y="663227"/>
            <a:ext cx="1930712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5" name="Zaokrąglony prostokąt 14">
            <a:extLst>
              <a:ext uri="{FF2B5EF4-FFF2-40B4-BE49-F238E27FC236}">
                <a16:creationId xmlns:a16="http://schemas.microsoft.com/office/drawing/2014/main" id="{4B7F8F88-A73C-5E44-B3B5-77589ACC11D0}"/>
              </a:ext>
            </a:extLst>
          </p:cNvPr>
          <p:cNvSpPr/>
          <p:nvPr/>
        </p:nvSpPr>
        <p:spPr>
          <a:xfrm>
            <a:off x="1287888" y="1913473"/>
            <a:ext cx="6484778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62" name="Owal 29">
            <a:extLst>
              <a:ext uri="{FF2B5EF4-FFF2-40B4-BE49-F238E27FC236}">
                <a16:creationId xmlns:a16="http://schemas.microsoft.com/office/drawing/2014/main" id="{65D09220-71B8-9240-A852-E3890A3E86F0}"/>
              </a:ext>
            </a:extLst>
          </p:cNvPr>
          <p:cNvSpPr/>
          <p:nvPr/>
        </p:nvSpPr>
        <p:spPr>
          <a:xfrm>
            <a:off x="9001688" y="1612614"/>
            <a:ext cx="1155163" cy="1155163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29" name="Zaokrąglony prostokąt 41">
            <a:extLst>
              <a:ext uri="{FF2B5EF4-FFF2-40B4-BE49-F238E27FC236}">
                <a16:creationId xmlns:a16="http://schemas.microsoft.com/office/drawing/2014/main" id="{13A68D7C-F278-AA4F-8AF9-FC74758D2E74}"/>
              </a:ext>
            </a:extLst>
          </p:cNvPr>
          <p:cNvSpPr/>
          <p:nvPr/>
        </p:nvSpPr>
        <p:spPr>
          <a:xfrm>
            <a:off x="4767043" y="2904255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Zaokrąglony prostokąt 29">
            <a:extLst>
              <a:ext uri="{FF2B5EF4-FFF2-40B4-BE49-F238E27FC236}">
                <a16:creationId xmlns:a16="http://schemas.microsoft.com/office/drawing/2014/main" id="{7BDDFE3F-E312-5148-8DD9-9E7533F9E89F}"/>
              </a:ext>
            </a:extLst>
          </p:cNvPr>
          <p:cNvSpPr/>
          <p:nvPr/>
        </p:nvSpPr>
        <p:spPr>
          <a:xfrm>
            <a:off x="5011457" y="5311293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31" name="Zaokrąglony prostokąt 30">
            <a:extLst>
              <a:ext uri="{FF2B5EF4-FFF2-40B4-BE49-F238E27FC236}">
                <a16:creationId xmlns:a16="http://schemas.microsoft.com/office/drawing/2014/main" id="{A35AC3B7-2A90-E140-BC32-897724A81E0E}"/>
              </a:ext>
            </a:extLst>
          </p:cNvPr>
          <p:cNvSpPr/>
          <p:nvPr/>
        </p:nvSpPr>
        <p:spPr>
          <a:xfrm>
            <a:off x="5011457" y="4484803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32" name="Zaokrąglony prostokąt 31">
            <a:extLst>
              <a:ext uri="{FF2B5EF4-FFF2-40B4-BE49-F238E27FC236}">
                <a16:creationId xmlns:a16="http://schemas.microsoft.com/office/drawing/2014/main" id="{DEA47528-3C87-4447-9B60-B871394C2C79}"/>
              </a:ext>
            </a:extLst>
          </p:cNvPr>
          <p:cNvSpPr/>
          <p:nvPr/>
        </p:nvSpPr>
        <p:spPr>
          <a:xfrm>
            <a:off x="5011457" y="3653121"/>
            <a:ext cx="1867926" cy="712368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2D300C-732B-B949-8354-08999B6B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stworzony jako</a:t>
            </a:r>
            <a:br>
              <a:rPr lang="pl-PL" dirty="0"/>
            </a:br>
            <a:r>
              <a:rPr lang="pl-PL" dirty="0"/>
              <a:t>istota </a:t>
            </a:r>
            <a:r>
              <a:rPr lang="pl-PL" dirty="0" err="1"/>
              <a:t>trójjedyna</a:t>
            </a: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BE5A867-2481-8A44-9B29-A1387EFF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790" y="5338026"/>
            <a:ext cx="2093969" cy="924291"/>
          </a:xfrm>
          <a:prstGeom prst="rect">
            <a:avLst/>
          </a:prstGeom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CD2DAA9D-D17F-6447-B480-4F198C7337C2}"/>
              </a:ext>
            </a:extLst>
          </p:cNvPr>
          <p:cNvCxnSpPr>
            <a:cxnSpLocks/>
          </p:cNvCxnSpPr>
          <p:nvPr/>
        </p:nvCxnSpPr>
        <p:spPr>
          <a:xfrm>
            <a:off x="9980740" y="5095360"/>
            <a:ext cx="2051052" cy="1653923"/>
          </a:xfrm>
          <a:prstGeom prst="line">
            <a:avLst/>
          </a:prstGeom>
          <a:ln w="152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21EBB77-212A-974F-8AAE-C2189AE85CDD}"/>
              </a:ext>
            </a:extLst>
          </p:cNvPr>
          <p:cNvCxnSpPr>
            <a:cxnSpLocks/>
          </p:cNvCxnSpPr>
          <p:nvPr/>
        </p:nvCxnSpPr>
        <p:spPr>
          <a:xfrm flipV="1">
            <a:off x="10223278" y="5167010"/>
            <a:ext cx="1652564" cy="1444596"/>
          </a:xfrm>
          <a:prstGeom prst="line">
            <a:avLst/>
          </a:prstGeom>
          <a:ln w="152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Łuk 16">
            <a:extLst>
              <a:ext uri="{FF2B5EF4-FFF2-40B4-BE49-F238E27FC236}">
                <a16:creationId xmlns:a16="http://schemas.microsoft.com/office/drawing/2014/main" id="{862BE252-5652-5E44-A251-8867BE9E576F}"/>
              </a:ext>
            </a:extLst>
          </p:cNvPr>
          <p:cNvSpPr/>
          <p:nvPr/>
        </p:nvSpPr>
        <p:spPr>
          <a:xfrm rot="9419883" flipV="1">
            <a:off x="6547919" y="1549781"/>
            <a:ext cx="4807441" cy="1869050"/>
          </a:xfrm>
          <a:prstGeom prst="arc">
            <a:avLst>
              <a:gd name="adj1" fmla="val 13486655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C5F385C-4543-354E-B3C2-E69074F8740C}"/>
              </a:ext>
            </a:extLst>
          </p:cNvPr>
          <p:cNvSpPr txBox="1"/>
          <p:nvPr/>
        </p:nvSpPr>
        <p:spPr>
          <a:xfrm rot="20125476">
            <a:off x="7402918" y="1234707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</p:spTree>
    <p:extLst>
      <p:ext uri="{BB962C8B-B14F-4D97-AF65-F5344CB8AC3E}">
        <p14:creationId xmlns:p14="http://schemas.microsoft.com/office/powerpoint/2010/main" val="1243390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wal 26">
            <a:extLst>
              <a:ext uri="{FF2B5EF4-FFF2-40B4-BE49-F238E27FC236}">
                <a16:creationId xmlns:a16="http://schemas.microsoft.com/office/drawing/2014/main" id="{8F366485-9420-3D4E-8C47-FFB3549737D6}"/>
              </a:ext>
            </a:extLst>
          </p:cNvPr>
          <p:cNvSpPr/>
          <p:nvPr/>
        </p:nvSpPr>
        <p:spPr>
          <a:xfrm>
            <a:off x="4119377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3998088" y="12278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38" name="Owal 29">
            <a:extLst>
              <a:ext uri="{FF2B5EF4-FFF2-40B4-BE49-F238E27FC236}">
                <a16:creationId xmlns:a16="http://schemas.microsoft.com/office/drawing/2014/main" id="{E5ADCE0F-61D3-2D40-A451-3BB0C9615A0C}"/>
              </a:ext>
            </a:extLst>
          </p:cNvPr>
          <p:cNvSpPr/>
          <p:nvPr/>
        </p:nvSpPr>
        <p:spPr>
          <a:xfrm>
            <a:off x="3899029" y="2739276"/>
            <a:ext cx="795288" cy="795288"/>
          </a:xfrm>
          <a:prstGeom prst="ellipse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32" name="Owal 29">
            <a:extLst>
              <a:ext uri="{FF2B5EF4-FFF2-40B4-BE49-F238E27FC236}">
                <a16:creationId xmlns:a16="http://schemas.microsoft.com/office/drawing/2014/main" id="{05D088F8-9864-3F41-AE80-AB3458FE2853}"/>
              </a:ext>
            </a:extLst>
          </p:cNvPr>
          <p:cNvSpPr/>
          <p:nvPr/>
        </p:nvSpPr>
        <p:spPr>
          <a:xfrm>
            <a:off x="3618104" y="2178746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28141" y="2910422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A259F1E-F689-A341-BEE5-4FED45233D68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5EF2DD2-96E8-0842-9FDD-6F25F8DF93DC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094A6DEF-9F87-5F43-B1B8-3F922B426058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B99F78D-BCA7-0A41-9AA4-C7C8ED535926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Tekstowe 48">
            <a:extLst>
              <a:ext uri="{FF2B5EF4-FFF2-40B4-BE49-F238E27FC236}">
                <a16:creationId xmlns:a16="http://schemas.microsoft.com/office/drawing/2014/main" id="{8253256D-651A-ED46-AF09-30012A1F6738}"/>
              </a:ext>
            </a:extLst>
          </p:cNvPr>
          <p:cNvSpPr txBox="1"/>
          <p:nvPr/>
        </p:nvSpPr>
        <p:spPr>
          <a:xfrm>
            <a:off x="4655307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2E1236F-18CF-7049-AD50-35CBDF8D9D32}"/>
              </a:ext>
            </a:extLst>
          </p:cNvPr>
          <p:cNvCxnSpPr>
            <a:cxnSpLocks/>
          </p:cNvCxnSpPr>
          <p:nvPr/>
        </p:nvCxnSpPr>
        <p:spPr>
          <a:xfrm>
            <a:off x="4331020" y="3331253"/>
            <a:ext cx="923324" cy="1012166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Łuk 33">
            <a:extLst>
              <a:ext uri="{FF2B5EF4-FFF2-40B4-BE49-F238E27FC236}">
                <a16:creationId xmlns:a16="http://schemas.microsoft.com/office/drawing/2014/main" id="{32B4AB5F-5F0A-8C41-BADF-8BB7A72A457A}"/>
              </a:ext>
            </a:extLst>
          </p:cNvPr>
          <p:cNvSpPr/>
          <p:nvPr/>
        </p:nvSpPr>
        <p:spPr>
          <a:xfrm rot="5968818" flipV="1">
            <a:off x="3745510" y="1891617"/>
            <a:ext cx="3082130" cy="885512"/>
          </a:xfrm>
          <a:prstGeom prst="arc">
            <a:avLst>
              <a:gd name="adj1" fmla="val 11959669"/>
              <a:gd name="adj2" fmla="val 21545819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3B47307E-A957-6048-B4E7-09CFACE6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790" y="5338026"/>
            <a:ext cx="2093969" cy="924291"/>
          </a:xfrm>
          <a:prstGeom prst="rect">
            <a:avLst/>
          </a:prstGeom>
        </p:spPr>
      </p:pic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8BD985F4-4CC5-6B49-8167-433A7CA340F2}"/>
              </a:ext>
            </a:extLst>
          </p:cNvPr>
          <p:cNvCxnSpPr>
            <a:cxnSpLocks/>
          </p:cNvCxnSpPr>
          <p:nvPr/>
        </p:nvCxnSpPr>
        <p:spPr>
          <a:xfrm>
            <a:off x="9980740" y="5095360"/>
            <a:ext cx="2051052" cy="1653923"/>
          </a:xfrm>
          <a:prstGeom prst="line">
            <a:avLst/>
          </a:prstGeom>
          <a:ln w="152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91718FC-0F91-8B48-B370-69CD6B9A0A56}"/>
              </a:ext>
            </a:extLst>
          </p:cNvPr>
          <p:cNvCxnSpPr>
            <a:cxnSpLocks/>
          </p:cNvCxnSpPr>
          <p:nvPr/>
        </p:nvCxnSpPr>
        <p:spPr>
          <a:xfrm flipV="1">
            <a:off x="10223278" y="5167010"/>
            <a:ext cx="1652564" cy="1444596"/>
          </a:xfrm>
          <a:prstGeom prst="line">
            <a:avLst/>
          </a:prstGeom>
          <a:ln w="152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0" grpId="0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BDFCAC-286C-4723-B391-5A4D57CC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na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BC8FBA-0D24-4C89-AF7A-EAF3D8928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#0.	Powtórka z wykładów 1-3</a:t>
            </a:r>
          </a:p>
          <a:p>
            <a:endParaRPr lang="pl-PL" dirty="0"/>
          </a:p>
          <a:p>
            <a:r>
              <a:rPr lang="pl-PL" dirty="0"/>
              <a:t>#1.	Bóg wieloosobowy</a:t>
            </a:r>
          </a:p>
          <a:p>
            <a:r>
              <a:rPr lang="pl-PL" dirty="0"/>
              <a:t>#2.	Małżeństwo, rodzina, klan, gmina, naród i czy jest coś więcej?</a:t>
            </a:r>
          </a:p>
          <a:p>
            <a:r>
              <a:rPr lang="pl-PL" dirty="0"/>
              <a:t>#3.	Obraz Boga w stworzeniu i w tworzonych przez nas strukturach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8751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19B27-C94E-1A44-990C-0EF1C737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Bóg wieloosobowy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EFE8DE-7726-2E44-98CE-A41F21F8B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206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EEC545B6-F7F2-6B44-854E-A31EAF608A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Socjologia</a:t>
            </a:r>
            <a:r>
              <a:rPr lang="pl-PL" dirty="0"/>
              <a:t> to nauka w systematyczny sposób badająca i opisująca funkcjonowanie grup osób (społeczeństw).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423D41D-F407-544D-9C4D-7C98C2F6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Socjologia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80E8A8D-2BAF-DD49-90D3-837020EB68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672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A13CA-923F-D247-BA5D-C45F0D7E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Genesis 1:1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76D9A-2382-964A-9EF7-BB19BF43E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 początku Bóg stworzył (</a:t>
            </a:r>
            <a:r>
              <a:rPr lang="pl-PL" i="0" dirty="0"/>
              <a:t>a może </a:t>
            </a:r>
            <a:r>
              <a:rPr lang="pl-PL" u="sng" dirty="0"/>
              <a:t>stworzyli</a:t>
            </a:r>
            <a:r>
              <a:rPr lang="pl-PL" dirty="0"/>
              <a:t>?) niebo i ziemię.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E19C464-6748-6541-828C-4981BA976DF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/>
              <a:t>Czy Bóg jest jeden?</a:t>
            </a:r>
          </a:p>
          <a:p>
            <a:r>
              <a:rPr lang="pl-PL" dirty="0"/>
              <a:t>Tak! Jest jeden Bóg!</a:t>
            </a:r>
          </a:p>
          <a:p>
            <a:r>
              <a:rPr lang="pl-PL" dirty="0"/>
              <a:t>Ale …</a:t>
            </a:r>
          </a:p>
        </p:txBody>
      </p:sp>
    </p:spTree>
    <p:extLst>
      <p:ext uri="{BB962C8B-B14F-4D97-AF65-F5344CB8AC3E}">
        <p14:creationId xmlns:p14="http://schemas.microsoft.com/office/powerpoint/2010/main" val="35038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Mądrość, myślenie</a:t>
            </a:r>
            <a:br>
              <a:rPr lang="pl-PL" dirty="0"/>
            </a:br>
            <a:r>
              <a:rPr lang="pl-PL" dirty="0"/>
              <a:t>	i obietnice Boga.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1225"/>
            <a:ext cx="10515600" cy="4351338"/>
          </a:xfrm>
        </p:spPr>
        <p:txBody>
          <a:bodyPr/>
          <a:lstStyle/>
          <a:p>
            <a:r>
              <a:rPr lang="pl-PL" i="1" dirty="0"/>
              <a:t>Bóg dał nam ducha trzeźwego </a:t>
            </a:r>
            <a:r>
              <a:rPr lang="pl-PL" b="1" i="1" dirty="0"/>
              <a:t>myślenia</a:t>
            </a:r>
            <a:r>
              <a:rPr lang="pl-PL" i="1" dirty="0"/>
              <a:t>. (2Tm 1:7)</a:t>
            </a:r>
          </a:p>
          <a:p>
            <a:endParaRPr lang="pl-PL" i="1" dirty="0"/>
          </a:p>
          <a:p>
            <a:r>
              <a:rPr lang="pl-PL" i="1" dirty="0"/>
              <a:t>Jeżeli w twoje serce wstąpi </a:t>
            </a:r>
            <a:r>
              <a:rPr lang="pl-PL" b="1" i="1" dirty="0"/>
              <a:t>mądrość</a:t>
            </a:r>
            <a:r>
              <a:rPr lang="pl-PL" i="1" dirty="0"/>
              <a:t> </a:t>
            </a:r>
          </a:p>
          <a:p>
            <a:r>
              <a:rPr lang="pl-PL" i="1" dirty="0"/>
              <a:t>	i </a:t>
            </a:r>
            <a:r>
              <a:rPr lang="pl-PL" b="1" i="1" dirty="0"/>
              <a:t>poznanie</a:t>
            </a:r>
            <a:r>
              <a:rPr lang="pl-PL" i="1" dirty="0"/>
              <a:t> będzie miłe twojej duszy, </a:t>
            </a:r>
          </a:p>
          <a:p>
            <a:r>
              <a:rPr lang="pl-PL" b="1" i="1" dirty="0"/>
              <a:t>rozwaga</a:t>
            </a:r>
            <a:r>
              <a:rPr lang="pl-PL" i="1" dirty="0"/>
              <a:t> będzie czuwać nad tobą, </a:t>
            </a:r>
          </a:p>
          <a:p>
            <a:r>
              <a:rPr lang="pl-PL" i="1" dirty="0"/>
              <a:t>	a </a:t>
            </a:r>
            <a:r>
              <a:rPr lang="pl-PL" b="1" i="1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 rot="21063105">
            <a:off x="8828088" y="4642689"/>
            <a:ext cx="2457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60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תָּבוּן</a:t>
            </a:r>
            <a:endParaRPr lang="pl-PL" sz="5400" b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r>
              <a:rPr lang="pl-PL" sz="4400" i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tabuwn</a:t>
            </a:r>
            <a:endParaRPr lang="pl-PL" sz="4400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 rot="913954">
            <a:off x="8118070" y="678197"/>
            <a:ext cx="3821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Σωφρονισμου</a:t>
            </a:r>
            <a:endParaRPr lang="pl-PL" sz="4400" b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r>
              <a:rPr lang="pl-PL" sz="4400" i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sōfronismou</a:t>
            </a:r>
            <a:endParaRPr lang="pl-PL" sz="3200" i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546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E8B012-9200-A848-9644-C9DBCC48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Jest jeden Bóg (…)</a:t>
            </a:r>
            <a:br>
              <a:rPr lang="pl-PL" dirty="0"/>
            </a:br>
            <a:endParaRPr lang="pl-PL" dirty="0"/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FBC2A37A-3109-D545-8E7F-1E1A67F72C28}"/>
              </a:ext>
            </a:extLst>
          </p:cNvPr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37" name="PoleTekstowe 48">
            <a:extLst>
              <a:ext uri="{FF2B5EF4-FFF2-40B4-BE49-F238E27FC236}">
                <a16:creationId xmlns:a16="http://schemas.microsoft.com/office/drawing/2014/main" id="{481D998C-A38C-7843-8C08-30AB080FE5AB}"/>
              </a:ext>
            </a:extLst>
          </p:cNvPr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95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E8B012-9200-A848-9644-C9DBCC48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Jest jeden Bóg (…)</a:t>
            </a:r>
            <a:br>
              <a:rPr lang="pl-PL" dirty="0"/>
            </a:br>
            <a:r>
              <a:rPr lang="pl-PL" dirty="0"/>
              <a:t>a Słowo było u Boga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3DBC4CF8-76F7-C141-BF3C-BDF67637CA43}"/>
              </a:ext>
            </a:extLst>
          </p:cNvPr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0" name="PoleTekstowe 48">
            <a:extLst>
              <a:ext uri="{FF2B5EF4-FFF2-40B4-BE49-F238E27FC236}">
                <a16:creationId xmlns:a16="http://schemas.microsoft.com/office/drawing/2014/main" id="{8BB22DB2-192C-2E4C-85FA-829FAF7BE0CF}"/>
              </a:ext>
            </a:extLst>
          </p:cNvPr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51BE7E62-A247-A746-9261-293EAB1F98E8}"/>
              </a:ext>
            </a:extLst>
          </p:cNvPr>
          <p:cNvSpPr/>
          <p:nvPr/>
        </p:nvSpPr>
        <p:spPr>
          <a:xfrm>
            <a:off x="6602760" y="114212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2A45D8E2-83C4-5140-9488-310B3471624D}"/>
              </a:ext>
            </a:extLst>
          </p:cNvPr>
          <p:cNvSpPr/>
          <p:nvPr/>
        </p:nvSpPr>
        <p:spPr>
          <a:xfrm>
            <a:off x="8434224" y="147737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 (Słowo)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5B9AD10-A0F7-7849-A3EA-4A6E969E867E}"/>
              </a:ext>
            </a:extLst>
          </p:cNvPr>
          <p:cNvSpPr/>
          <p:nvPr/>
        </p:nvSpPr>
        <p:spPr>
          <a:xfrm>
            <a:off x="7162708" y="250003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4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wal 8">
            <a:extLst>
              <a:ext uri="{FF2B5EF4-FFF2-40B4-BE49-F238E27FC236}">
                <a16:creationId xmlns:a16="http://schemas.microsoft.com/office/drawing/2014/main" id="{4ADC150C-8360-0D4D-AF62-E1F1FFB2199A}"/>
              </a:ext>
            </a:extLst>
          </p:cNvPr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0" name="PoleTekstowe 48">
            <a:extLst>
              <a:ext uri="{FF2B5EF4-FFF2-40B4-BE49-F238E27FC236}">
                <a16:creationId xmlns:a16="http://schemas.microsoft.com/office/drawing/2014/main" id="{AEAA56FC-15D9-D548-A499-5EF0F8FDF967}"/>
              </a:ext>
            </a:extLst>
          </p:cNvPr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3C853255-762D-E143-B961-F1F49C71AD12}"/>
              </a:ext>
            </a:extLst>
          </p:cNvPr>
          <p:cNvSpPr/>
          <p:nvPr/>
        </p:nvSpPr>
        <p:spPr>
          <a:xfrm>
            <a:off x="6602760" y="114212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B3C7C28B-F3B9-B84F-9225-A6D1464C8D7F}"/>
              </a:ext>
            </a:extLst>
          </p:cNvPr>
          <p:cNvSpPr/>
          <p:nvPr/>
        </p:nvSpPr>
        <p:spPr>
          <a:xfrm>
            <a:off x="8434224" y="147737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 (Słowo)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38384086-1D93-DE4E-84B2-A38076F6F964}"/>
              </a:ext>
            </a:extLst>
          </p:cNvPr>
          <p:cNvSpPr/>
          <p:nvPr/>
        </p:nvSpPr>
        <p:spPr>
          <a:xfrm>
            <a:off x="7162708" y="250003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E8B012-9200-A848-9644-C9DBCC48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9647"/>
          </a:xfrm>
        </p:spPr>
        <p:txBody>
          <a:bodyPr anchor="t">
            <a:normAutofit/>
          </a:bodyPr>
          <a:lstStyle/>
          <a:p>
            <a:r>
              <a:rPr lang="pl-PL" dirty="0"/>
              <a:t>Jest jeden Bóg (…)</a:t>
            </a:r>
            <a:br>
              <a:rPr lang="pl-PL" dirty="0"/>
            </a:br>
            <a:r>
              <a:rPr lang="pl-PL" dirty="0"/>
              <a:t>a Słowo było u Boga</a:t>
            </a:r>
            <a:br>
              <a:rPr lang="pl-PL" dirty="0"/>
            </a:br>
            <a:r>
              <a:rPr lang="pl-PL" dirty="0"/>
              <a:t>i Bogiem było Słowo.</a:t>
            </a:r>
            <a:br>
              <a:rPr lang="pl-PL" dirty="0"/>
            </a:br>
            <a:br>
              <a:rPr lang="pl-PL" dirty="0"/>
            </a:br>
            <a:r>
              <a:rPr lang="pl-PL" dirty="0"/>
              <a:t>Wszystko przez nie się stało</a:t>
            </a:r>
            <a:br>
              <a:rPr lang="pl-PL" dirty="0"/>
            </a:br>
            <a:r>
              <a:rPr lang="pl-PL" dirty="0"/>
              <a:t>a bez Niego nic się nie stało</a:t>
            </a:r>
            <a:br>
              <a:rPr lang="pl-PL" dirty="0"/>
            </a:br>
            <a:r>
              <a:rPr lang="pl-PL" dirty="0"/>
              <a:t>Z tego co się stało.</a:t>
            </a:r>
          </a:p>
        </p:txBody>
      </p:sp>
    </p:spTree>
    <p:extLst>
      <p:ext uri="{BB962C8B-B14F-4D97-AF65-F5344CB8AC3E}">
        <p14:creationId xmlns:p14="http://schemas.microsoft.com/office/powerpoint/2010/main" val="78159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wal 52">
            <a:extLst>
              <a:ext uri="{FF2B5EF4-FFF2-40B4-BE49-F238E27FC236}">
                <a16:creationId xmlns:a16="http://schemas.microsoft.com/office/drawing/2014/main" id="{FD19D060-AA45-BA49-8C0F-C09E35478E3E}"/>
              </a:ext>
            </a:extLst>
          </p:cNvPr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4" name="PoleTekstowe 48">
            <a:extLst>
              <a:ext uri="{FF2B5EF4-FFF2-40B4-BE49-F238E27FC236}">
                <a16:creationId xmlns:a16="http://schemas.microsoft.com/office/drawing/2014/main" id="{5956B009-5134-FA4D-937D-EB8251D5FCDD}"/>
              </a:ext>
            </a:extLst>
          </p:cNvPr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D20D11CA-1987-9345-ACE6-ADE81B9D6367}"/>
              </a:ext>
            </a:extLst>
          </p:cNvPr>
          <p:cNvSpPr/>
          <p:nvPr/>
        </p:nvSpPr>
        <p:spPr>
          <a:xfrm>
            <a:off x="6602760" y="114212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11220F8A-787D-C941-B96C-3AA91BEE9C6C}"/>
              </a:ext>
            </a:extLst>
          </p:cNvPr>
          <p:cNvSpPr/>
          <p:nvPr/>
        </p:nvSpPr>
        <p:spPr>
          <a:xfrm>
            <a:off x="8434224" y="147737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 (Słowo)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B87F48C9-CC43-2A48-ADF7-A52858A3E719}"/>
              </a:ext>
            </a:extLst>
          </p:cNvPr>
          <p:cNvSpPr/>
          <p:nvPr/>
        </p:nvSpPr>
        <p:spPr>
          <a:xfrm>
            <a:off x="7162708" y="250003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D05C7D7-69DA-644D-8AAD-0369AA52D68E}"/>
              </a:ext>
            </a:extLst>
          </p:cNvPr>
          <p:cNvGrpSpPr/>
          <p:nvPr/>
        </p:nvGrpSpPr>
        <p:grpSpPr>
          <a:xfrm>
            <a:off x="214685" y="2880360"/>
            <a:ext cx="6937534" cy="3801374"/>
            <a:chOff x="214685" y="1645920"/>
            <a:chExt cx="9190396" cy="5035814"/>
          </a:xfrm>
        </p:grpSpPr>
        <p:sp>
          <p:nvSpPr>
            <p:cNvPr id="45" name="Zaokrąglony prostokąt 44"/>
            <p:cNvSpPr/>
            <p:nvPr/>
          </p:nvSpPr>
          <p:spPr>
            <a:xfrm>
              <a:off x="214685" y="1645920"/>
              <a:ext cx="9190396" cy="503581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A9920F"/>
                </a:solidFill>
              </a:endParaRPr>
            </a:p>
          </p:txBody>
        </p:sp>
        <p:sp>
          <p:nvSpPr>
            <p:cNvPr id="42" name="Zaokrąglony prostokąt 41"/>
            <p:cNvSpPr/>
            <p:nvPr/>
          </p:nvSpPr>
          <p:spPr>
            <a:xfrm>
              <a:off x="338114" y="2480807"/>
              <a:ext cx="7457288" cy="4048528"/>
            </a:xfrm>
            <a:prstGeom prst="roundRect">
              <a:avLst>
                <a:gd name="adj" fmla="val 7703"/>
              </a:avLst>
            </a:prstGeom>
            <a:solidFill>
              <a:srgbClr val="D4E3FC"/>
            </a:solidFill>
            <a:ln>
              <a:solidFill>
                <a:srgbClr val="8EB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3030FF2-1660-6047-A65F-628DFA5A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2695" y="4288611"/>
              <a:ext cx="894736" cy="89473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E2FFE013-AB23-6243-BF65-57ECA62A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6537" y="3099042"/>
              <a:ext cx="664817" cy="664817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959DC0C-239F-8C4D-8465-3F031296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194" y="3406448"/>
              <a:ext cx="704108" cy="704108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7878BC9-C032-6C40-8885-F852AB0B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01088" y="3595170"/>
              <a:ext cx="1030771" cy="103077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7ABD5D5-EAFE-6741-B423-34452E7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43368" y="4927903"/>
              <a:ext cx="832272" cy="832272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1EDD7BD7-92E2-B04F-89F6-4B78E2E7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01001" y="2821237"/>
              <a:ext cx="624416" cy="624416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3DA02C7-5520-ED45-8C53-82ADBB6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64736" y="3717804"/>
              <a:ext cx="392752" cy="392752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46D2A6BC-EDD0-994B-A75F-8326EE3B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8311" y="2733628"/>
              <a:ext cx="523383" cy="52338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CC161D88-EF64-4149-A443-48DD7F1A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34947" y="5529810"/>
              <a:ext cx="527820" cy="52782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7D212D-E645-624E-AF8A-3296FFAD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87348" y="6018234"/>
              <a:ext cx="351387" cy="351387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4B90BF4F-6AF5-1441-B922-52E5F07F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20796" y="4555210"/>
              <a:ext cx="502896" cy="50289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DE815F96-A074-CF43-9447-5EABC929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6468" y="5232798"/>
              <a:ext cx="754545" cy="754545"/>
            </a:xfrm>
            <a:prstGeom prst="rect">
              <a:avLst/>
            </a:prstGeom>
          </p:spPr>
        </p:pic>
      </p:grpSp>
      <p:sp>
        <p:nvSpPr>
          <p:cNvPr id="33" name="Łuk 32">
            <a:extLst>
              <a:ext uri="{FF2B5EF4-FFF2-40B4-BE49-F238E27FC236}">
                <a16:creationId xmlns:a16="http://schemas.microsoft.com/office/drawing/2014/main" id="{EAEEA22A-4B8C-D247-8989-AABC094822D3}"/>
              </a:ext>
            </a:extLst>
          </p:cNvPr>
          <p:cNvSpPr/>
          <p:nvPr/>
        </p:nvSpPr>
        <p:spPr>
          <a:xfrm rot="9419883" flipV="1">
            <a:off x="4805812" y="2437139"/>
            <a:ext cx="4807441" cy="1483232"/>
          </a:xfrm>
          <a:prstGeom prst="arc">
            <a:avLst>
              <a:gd name="adj1" fmla="val 11924297"/>
              <a:gd name="adj2" fmla="val 21520795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4BA16AA-47D5-CB44-8FC5-B2DCE38BC74E}"/>
              </a:ext>
            </a:extLst>
          </p:cNvPr>
          <p:cNvSpPr txBox="1"/>
          <p:nvPr/>
        </p:nvSpPr>
        <p:spPr>
          <a:xfrm rot="19527279">
            <a:off x="4786961" y="2037355"/>
            <a:ext cx="1767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Bóg stworzył</a:t>
            </a:r>
            <a:br>
              <a:rPr lang="pl-PL" sz="2400" dirty="0">
                <a:solidFill>
                  <a:srgbClr val="FF0000"/>
                </a:solidFill>
              </a:rPr>
            </a:br>
            <a:r>
              <a:rPr lang="pl-PL" sz="2400" dirty="0">
                <a:solidFill>
                  <a:srgbClr val="FF0000"/>
                </a:solidFill>
              </a:rPr>
              <a:t>przez Słowo</a:t>
            </a:r>
          </a:p>
        </p:txBody>
      </p:sp>
      <p:sp>
        <p:nvSpPr>
          <p:cNvPr id="39" name="PoleTekstowe 45">
            <a:extLst>
              <a:ext uri="{FF2B5EF4-FFF2-40B4-BE49-F238E27FC236}">
                <a16:creationId xmlns:a16="http://schemas.microsoft.com/office/drawing/2014/main" id="{865B225D-9FE9-BC42-A425-824224EF01C1}"/>
              </a:ext>
            </a:extLst>
          </p:cNvPr>
          <p:cNvSpPr txBox="1"/>
          <p:nvPr/>
        </p:nvSpPr>
        <p:spPr>
          <a:xfrm>
            <a:off x="214684" y="3004669"/>
            <a:ext cx="242586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0" name="PoleTekstowe 43">
            <a:extLst>
              <a:ext uri="{FF2B5EF4-FFF2-40B4-BE49-F238E27FC236}">
                <a16:creationId xmlns:a16="http://schemas.microsoft.com/office/drawing/2014/main" id="{B9C18F7E-B836-E54A-8A8E-E3AFFA5A823C}"/>
              </a:ext>
            </a:extLst>
          </p:cNvPr>
          <p:cNvSpPr txBox="1"/>
          <p:nvPr/>
        </p:nvSpPr>
        <p:spPr>
          <a:xfrm>
            <a:off x="250154" y="3634898"/>
            <a:ext cx="242586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(materia)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DCB6FA-DEA3-8441-B873-BCA9D58E4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Słowo było u Boga (…)</a:t>
            </a:r>
            <a:br>
              <a:rPr lang="pl-PL" dirty="0"/>
            </a:br>
            <a:r>
              <a:rPr lang="pl-PL" dirty="0"/>
              <a:t>i Bogiem było Słowo (…)</a:t>
            </a:r>
          </a:p>
        </p:txBody>
      </p:sp>
    </p:spTree>
    <p:extLst>
      <p:ext uri="{BB962C8B-B14F-4D97-AF65-F5344CB8AC3E}">
        <p14:creationId xmlns:p14="http://schemas.microsoft.com/office/powerpoint/2010/main" val="3787004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75ADC5A-BD89-B440-BBD7-F6726959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Bóg jest wieloosobowy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1BD95DC-6CCB-D746-A9C4-E0E60DD4D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67" y="2597270"/>
            <a:ext cx="4404551" cy="3934731"/>
          </a:xfrm>
          <a:prstGeom prst="rect">
            <a:avLst/>
          </a:prstGeom>
        </p:spPr>
      </p:pic>
      <p:sp>
        <p:nvSpPr>
          <p:cNvPr id="27" name="Owal 26">
            <a:extLst>
              <a:ext uri="{FF2B5EF4-FFF2-40B4-BE49-F238E27FC236}">
                <a16:creationId xmlns:a16="http://schemas.microsoft.com/office/drawing/2014/main" id="{0219F119-34FA-2642-A605-84F5F9A96DB7}"/>
              </a:ext>
            </a:extLst>
          </p:cNvPr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28" name="PoleTekstowe 48">
            <a:extLst>
              <a:ext uri="{FF2B5EF4-FFF2-40B4-BE49-F238E27FC236}">
                <a16:creationId xmlns:a16="http://schemas.microsoft.com/office/drawing/2014/main" id="{38AE8935-92A0-7249-BA30-DDC7C0CA35C2}"/>
              </a:ext>
            </a:extLst>
          </p:cNvPr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0DA98591-0128-D245-8A92-96D8EAC45276}"/>
              </a:ext>
            </a:extLst>
          </p:cNvPr>
          <p:cNvSpPr/>
          <p:nvPr/>
        </p:nvSpPr>
        <p:spPr>
          <a:xfrm>
            <a:off x="6602760" y="114212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D4649B83-7808-5442-A39D-4717117A1F48}"/>
              </a:ext>
            </a:extLst>
          </p:cNvPr>
          <p:cNvSpPr/>
          <p:nvPr/>
        </p:nvSpPr>
        <p:spPr>
          <a:xfrm>
            <a:off x="8434224" y="147737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 (Słowo)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728E53D0-13B8-0245-82E7-6914F6AF18B9}"/>
              </a:ext>
            </a:extLst>
          </p:cNvPr>
          <p:cNvSpPr/>
          <p:nvPr/>
        </p:nvSpPr>
        <p:spPr>
          <a:xfrm>
            <a:off x="7162708" y="250003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00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75ADC5A-BD89-B440-BBD7-F6726959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 katechizmu:</a:t>
            </a:r>
            <a:br>
              <a:rPr lang="pl-PL" dirty="0"/>
            </a:br>
            <a:r>
              <a:rPr lang="pl-PL" dirty="0"/>
              <a:t>Dogmat o Trójcy </a:t>
            </a:r>
            <a:r>
              <a:rPr lang="pl-PL" dirty="0" err="1"/>
              <a:t>świetej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6359AF4-DDA6-4E40-A553-D5F761541B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Bóg jest Bogiem </a:t>
            </a:r>
            <a:r>
              <a:rPr lang="pl-PL" dirty="0" err="1"/>
              <a:t>Trójjedynym</a:t>
            </a:r>
            <a:r>
              <a:rPr lang="pl-PL" dirty="0"/>
              <a:t>, istniejącym jako trzy Osoby pozostając jednocześnie jednym Bytem.</a:t>
            </a:r>
          </a:p>
          <a:p>
            <a:r>
              <a:rPr lang="pl-PL" dirty="0"/>
              <a:t>Wszystkie trzy Osoby są rozumiane jako mające tę samą jedną istotę czyli naturę, a nie jedynie podobne natury. </a:t>
            </a:r>
          </a:p>
          <a:p>
            <a:r>
              <a:rPr lang="pl-PL" dirty="0"/>
              <a:t>Jeden Bóg istniejący w trzech Osobach i jednej substancji, Ojciec, Syn i Duch Święty.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60FA41A-68BF-8D4F-BC32-00EBCE8B1B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Artykuły Szmalkaldzkie – 1537 (Księga zgody – 1580)</a:t>
            </a:r>
          </a:p>
          <a:p>
            <a:r>
              <a:rPr lang="pl-PL" dirty="0"/>
              <a:t>Konfesja Sandomierska – 1570</a:t>
            </a:r>
          </a:p>
          <a:p>
            <a:r>
              <a:rPr lang="pl-PL" dirty="0"/>
              <a:t>Westminsterskie Wyznanie Wiary - 1646</a:t>
            </a:r>
          </a:p>
        </p:txBody>
      </p:sp>
    </p:spTree>
    <p:extLst>
      <p:ext uri="{BB962C8B-B14F-4D97-AF65-F5344CB8AC3E}">
        <p14:creationId xmlns:p14="http://schemas.microsoft.com/office/powerpoint/2010/main" val="1445509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D33A116-6277-244F-9E80-0C09414A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0" i="1" dirty="0"/>
              <a:t>Bóg jest jeden </a:t>
            </a:r>
            <a:br>
              <a:rPr lang="pl-PL" b="0" i="1" dirty="0"/>
            </a:br>
            <a:r>
              <a:rPr lang="pl-PL" b="0" i="1" dirty="0"/>
              <a:t>ale objawia się nam jako </a:t>
            </a:r>
            <a:br>
              <a:rPr lang="pl-PL" b="0" i="1" dirty="0"/>
            </a:br>
            <a:r>
              <a:rPr lang="pl-PL" b="0" i="1" dirty="0"/>
              <a:t>trzy odrębne osoby.</a:t>
            </a:r>
            <a:endParaRPr lang="pl-PL" sz="3800" b="0" i="1" dirty="0"/>
          </a:p>
        </p:txBody>
      </p:sp>
    </p:spTree>
    <p:extLst>
      <p:ext uri="{BB962C8B-B14F-4D97-AF65-F5344CB8AC3E}">
        <p14:creationId xmlns:p14="http://schemas.microsoft.com/office/powerpoint/2010/main" val="2192714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D89A97E-FB98-D546-A569-5A89B50B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aż trzy?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C89175-519B-AC42-A544-7E63CED61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1" dirty="0"/>
              <a:t>Jedynka</a:t>
            </a:r>
            <a:r>
              <a:rPr lang="pl-PL" sz="3600" dirty="0"/>
              <a:t> – pojedynczość, unikalność, samotność.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1" dirty="0"/>
              <a:t>Dwójka</a:t>
            </a:r>
            <a:r>
              <a:rPr lang="pl-PL" sz="3600" dirty="0"/>
              <a:t> – relację, intymność, wspólnota.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1" dirty="0"/>
              <a:t>Trójka</a:t>
            </a:r>
            <a:r>
              <a:rPr lang="pl-PL" sz="3600" dirty="0"/>
              <a:t> – współuczestnictwo.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r>
              <a:rPr lang="pl-PL" sz="3600" dirty="0"/>
              <a:t>Czwórka nie wnosi żadnej dodatkowej możliwości.</a:t>
            </a:r>
          </a:p>
        </p:txBody>
      </p:sp>
    </p:spTree>
    <p:extLst>
      <p:ext uri="{BB962C8B-B14F-4D97-AF65-F5344CB8AC3E}">
        <p14:creationId xmlns:p14="http://schemas.microsoft.com/office/powerpoint/2010/main" val="27924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wal 8">
            <a:extLst>
              <a:ext uri="{FF2B5EF4-FFF2-40B4-BE49-F238E27FC236}">
                <a16:creationId xmlns:a16="http://schemas.microsoft.com/office/drawing/2014/main" id="{4ADC150C-8360-0D4D-AF62-E1F1FFB2199A}"/>
              </a:ext>
            </a:extLst>
          </p:cNvPr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0" name="PoleTekstowe 48">
            <a:extLst>
              <a:ext uri="{FF2B5EF4-FFF2-40B4-BE49-F238E27FC236}">
                <a16:creationId xmlns:a16="http://schemas.microsoft.com/office/drawing/2014/main" id="{AEAA56FC-15D9-D548-A499-5EF0F8FDF967}"/>
              </a:ext>
            </a:extLst>
          </p:cNvPr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3C853255-762D-E143-B961-F1F49C71AD12}"/>
              </a:ext>
            </a:extLst>
          </p:cNvPr>
          <p:cNvSpPr/>
          <p:nvPr/>
        </p:nvSpPr>
        <p:spPr>
          <a:xfrm>
            <a:off x="6602760" y="114212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B3C7C28B-F3B9-B84F-9225-A6D1464C8D7F}"/>
              </a:ext>
            </a:extLst>
          </p:cNvPr>
          <p:cNvSpPr/>
          <p:nvPr/>
        </p:nvSpPr>
        <p:spPr>
          <a:xfrm>
            <a:off x="8434224" y="147737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 (Słowo)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38384086-1D93-DE4E-84B2-A38076F6F964}"/>
              </a:ext>
            </a:extLst>
          </p:cNvPr>
          <p:cNvSpPr/>
          <p:nvPr/>
        </p:nvSpPr>
        <p:spPr>
          <a:xfrm>
            <a:off x="7162708" y="250003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E8B012-9200-A848-9644-C9DBCC48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Relacje między osobowe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437F97-A424-2B4E-B716-D081D0245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901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Zjednoczenie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Szacunek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Miłość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Poddanie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Władza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Posłuszeństwo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Pokora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Definicja:</a:t>
            </a:r>
            <a:br>
              <a:rPr lang="pl-PL" dirty="0"/>
            </a:br>
            <a:r>
              <a:rPr lang="pl-PL" dirty="0"/>
              <a:t>	</a:t>
            </a:r>
            <a:r>
              <a:rPr lang="pl-PL" b="1" dirty="0"/>
              <a:t>Dobro</a:t>
            </a:r>
            <a:r>
              <a:rPr lang="pl-PL" dirty="0"/>
              <a:t> to stan rzeczy zgodny z zamysłem Boga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550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CF2430-3DAD-C141-A1F0-9343965E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pl-PL" dirty="0"/>
              <a:t>	</a:t>
            </a:r>
            <a:r>
              <a:rPr lang="pl-PL" b="0" dirty="0"/>
              <a:t>Koran:</a:t>
            </a:r>
          </a:p>
          <a:p>
            <a:r>
              <a:rPr lang="pl-PL" sz="6600" dirty="0"/>
              <a:t>Bóg nie ma syna!</a:t>
            </a:r>
          </a:p>
          <a:p>
            <a:r>
              <a:rPr lang="pl-PL" sz="3600" b="0" dirty="0"/>
              <a:t>			(sura 4:171)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954835-2CC0-8A48-A18D-01A00A7A9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29" y="1825625"/>
            <a:ext cx="1551986" cy="16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8EC90-BBA0-6642-9B8E-6B791AF4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Powtórka z wykładów #1, #2, #3</a:t>
            </a:r>
            <a:br>
              <a:rPr lang="pl-PL" dirty="0"/>
            </a:br>
            <a:r>
              <a:rPr lang="pl-PL" dirty="0"/>
              <a:t>czyli </a:t>
            </a:r>
            <a:br>
              <a:rPr lang="pl-PL" dirty="0"/>
            </a:br>
            <a:r>
              <a:rPr lang="pl-PL" dirty="0"/>
              <a:t>	o słowach (filozofia), </a:t>
            </a:r>
            <a:br>
              <a:rPr lang="pl-PL" dirty="0"/>
            </a:br>
            <a:r>
              <a:rPr lang="pl-PL" dirty="0"/>
              <a:t>		o Bogu (teologia) i …</a:t>
            </a:r>
            <a:br>
              <a:rPr lang="pl-PL" dirty="0"/>
            </a:br>
            <a:r>
              <a:rPr lang="pl-PL" dirty="0"/>
              <a:t>			o człowieku (antropologia)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458B3-D768-6F45-9C32-35052B31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735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A13CA-923F-D247-BA5D-C45F0D7E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Genesis 1:1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76D9A-2382-964A-9EF7-BB19BF43E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 początku Bóg stworzył (stworzyli?) niebo i ziemię.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E19C464-6748-6541-828C-4981BA976DF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6737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89CB54-1CFC-CA41-912D-C0DF0FA2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Genesis 1:26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F6DE88-A60B-4C4E-83FC-539CBB44C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pl-PL" dirty="0"/>
              <a:t>BT: Rzekł Bóg: </a:t>
            </a:r>
            <a:r>
              <a:rPr lang="pl-PL" b="1" u="sng" dirty="0"/>
              <a:t>Uczyńmy</a:t>
            </a:r>
            <a:r>
              <a:rPr lang="pl-PL" dirty="0"/>
              <a:t> człowieka na Nasz obraz, podobnego Nam. Niech panuje nad (…)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 err="1"/>
              <a:t>Cylkow</a:t>
            </a:r>
            <a:r>
              <a:rPr lang="pl-PL" dirty="0"/>
              <a:t>: I rzekł Bóg: „</a:t>
            </a:r>
            <a:r>
              <a:rPr lang="pl-PL" b="1" u="sng" dirty="0"/>
              <a:t>Uczyńmy</a:t>
            </a:r>
            <a:r>
              <a:rPr lang="pl-PL" dirty="0"/>
              <a:t> ludzi na obraz Nasz i podług podobieństwa Naszego, a niech panują nad (…)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9E1F2F8-1CB3-C74F-AFA2-6108AA6FB90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1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89CB54-1CFC-CA41-912D-C0DF0FA2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Genesis 1:26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F6DE88-A60B-4C4E-83FC-539CBB44C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pl-PL" dirty="0"/>
              <a:t>Rzekł Bóg: Uczyńmy człowieka na Nasz obraz, podobnego Nam. Niech </a:t>
            </a:r>
            <a:r>
              <a:rPr lang="pl-PL" b="1" u="sng" dirty="0"/>
              <a:t>panuje</a:t>
            </a:r>
            <a:r>
              <a:rPr lang="pl-PL" u="sng" dirty="0"/>
              <a:t> nad nad rybami morskimi, nad ptactwem powietrznym, nad bydłem, nad całą ziemią i nad wszelkim zwierzątkiem naziemnym</a:t>
            </a:r>
            <a:r>
              <a:rPr lang="pl-PL" dirty="0"/>
              <a:t>! (…)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9E1F2F8-1CB3-C74F-AFA2-6108AA6FB90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75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aokrąglony prostokąt 26">
            <a:extLst>
              <a:ext uri="{FF2B5EF4-FFF2-40B4-BE49-F238E27FC236}">
                <a16:creationId xmlns:a16="http://schemas.microsoft.com/office/drawing/2014/main" id="{9E7FD892-38C8-A04F-921A-7DF03CA62A26}"/>
              </a:ext>
            </a:extLst>
          </p:cNvPr>
          <p:cNvSpPr/>
          <p:nvPr/>
        </p:nvSpPr>
        <p:spPr>
          <a:xfrm>
            <a:off x="5191067" y="2993171"/>
            <a:ext cx="6696133" cy="3744501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9320B5-C421-4B47-A2F5-CD511F5B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pl-PL" dirty="0"/>
              <a:t>Bóg stworzył człowieka aby panował (Gen 1:26)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EC518EA-81A2-A647-97E0-EFD9D3428610}"/>
              </a:ext>
            </a:extLst>
          </p:cNvPr>
          <p:cNvSpPr/>
          <p:nvPr/>
        </p:nvSpPr>
        <p:spPr>
          <a:xfrm>
            <a:off x="729503" y="1690688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1" name="PoleTekstowe 48">
            <a:extLst>
              <a:ext uri="{FF2B5EF4-FFF2-40B4-BE49-F238E27FC236}">
                <a16:creationId xmlns:a16="http://schemas.microsoft.com/office/drawing/2014/main" id="{7448794D-C26A-B342-B571-37CF3E91CFE6}"/>
              </a:ext>
            </a:extLst>
          </p:cNvPr>
          <p:cNvSpPr txBox="1"/>
          <p:nvPr/>
        </p:nvSpPr>
        <p:spPr>
          <a:xfrm>
            <a:off x="1654613" y="1984261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A1DEAA42-7415-1945-9F7E-DB9F53EBDBDB}"/>
              </a:ext>
            </a:extLst>
          </p:cNvPr>
          <p:cNvSpPr/>
          <p:nvPr/>
        </p:nvSpPr>
        <p:spPr>
          <a:xfrm>
            <a:off x="2940510" y="2741740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(Słowo)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1AF8927F-7880-DF42-A18A-B84265F00C38}"/>
              </a:ext>
            </a:extLst>
          </p:cNvPr>
          <p:cNvSpPr/>
          <p:nvPr/>
        </p:nvSpPr>
        <p:spPr>
          <a:xfrm>
            <a:off x="1414661" y="215557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87251F95-26D9-D543-AB51-428598D0C533}"/>
              </a:ext>
            </a:extLst>
          </p:cNvPr>
          <p:cNvSpPr/>
          <p:nvPr/>
        </p:nvSpPr>
        <p:spPr>
          <a:xfrm>
            <a:off x="1592711" y="3857689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Zaokrąglony prostokąt 41">
            <a:extLst>
              <a:ext uri="{FF2B5EF4-FFF2-40B4-BE49-F238E27FC236}">
                <a16:creationId xmlns:a16="http://schemas.microsoft.com/office/drawing/2014/main" id="{C5B458DD-D5FD-D047-8A92-83E1DA509141}"/>
              </a:ext>
            </a:extLst>
          </p:cNvPr>
          <p:cNvSpPr/>
          <p:nvPr/>
        </p:nvSpPr>
        <p:spPr>
          <a:xfrm>
            <a:off x="5760570" y="3417712"/>
            <a:ext cx="3358506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Łuk 19">
            <a:extLst>
              <a:ext uri="{FF2B5EF4-FFF2-40B4-BE49-F238E27FC236}">
                <a16:creationId xmlns:a16="http://schemas.microsoft.com/office/drawing/2014/main" id="{77483E7C-E7C6-894A-8581-9F7DFF02B465}"/>
              </a:ext>
            </a:extLst>
          </p:cNvPr>
          <p:cNvSpPr/>
          <p:nvPr/>
        </p:nvSpPr>
        <p:spPr>
          <a:xfrm rot="11756572" flipH="1" flipV="1">
            <a:off x="1582685" y="3601867"/>
            <a:ext cx="4807441" cy="1689483"/>
          </a:xfrm>
          <a:prstGeom prst="arc">
            <a:avLst>
              <a:gd name="adj1" fmla="val 14880546"/>
              <a:gd name="adj2" fmla="val 2072709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814AD7F-140D-764D-9F77-4B1E329E356A}"/>
              </a:ext>
            </a:extLst>
          </p:cNvPr>
          <p:cNvSpPr txBox="1"/>
          <p:nvPr/>
        </p:nvSpPr>
        <p:spPr>
          <a:xfrm rot="874444">
            <a:off x="4183357" y="3208062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Bóg stworzył</a:t>
            </a:r>
          </a:p>
        </p:txBody>
      </p:sp>
      <p:pic>
        <p:nvPicPr>
          <p:cNvPr id="28" name="Grafika 27">
            <a:extLst>
              <a:ext uri="{FF2B5EF4-FFF2-40B4-BE49-F238E27FC236}">
                <a16:creationId xmlns:a16="http://schemas.microsoft.com/office/drawing/2014/main" id="{0BCC9C02-7FBB-9C4D-A02D-DC166822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3935" y="4964981"/>
            <a:ext cx="675407" cy="675407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B56903C0-55A0-2E44-B11D-706E73DA6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25" y="5901923"/>
            <a:ext cx="398434" cy="398434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49AC7B20-2CFD-3E46-ADE9-881AD7DFB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9200" y="6270618"/>
            <a:ext cx="265251" cy="265251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4A4CEDB2-2BF3-9240-8DFE-0EFFF0EAF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39316" y="5166228"/>
            <a:ext cx="379620" cy="379620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2DEC0F9-7D8A-8E44-846A-BD0676E005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30048" y="5677718"/>
            <a:ext cx="569582" cy="569582"/>
          </a:xfrm>
          <a:prstGeom prst="rect">
            <a:avLst/>
          </a:prstGeom>
        </p:spPr>
      </p:pic>
      <p:sp>
        <p:nvSpPr>
          <p:cNvPr id="33" name="Łuk 32">
            <a:extLst>
              <a:ext uri="{FF2B5EF4-FFF2-40B4-BE49-F238E27FC236}">
                <a16:creationId xmlns:a16="http://schemas.microsoft.com/office/drawing/2014/main" id="{5A5CDADF-6B23-F64B-B713-327292BEE820}"/>
              </a:ext>
            </a:extLst>
          </p:cNvPr>
          <p:cNvSpPr/>
          <p:nvPr/>
        </p:nvSpPr>
        <p:spPr>
          <a:xfrm rot="11756572" flipH="1" flipV="1">
            <a:off x="6322435" y="5057181"/>
            <a:ext cx="4807441" cy="1689483"/>
          </a:xfrm>
          <a:prstGeom prst="arc">
            <a:avLst>
              <a:gd name="adj1" fmla="val 14880546"/>
              <a:gd name="adj2" fmla="val 2072709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9A26E9EE-4D47-2643-9A7B-E292C8B8F1D4}"/>
              </a:ext>
            </a:extLst>
          </p:cNvPr>
          <p:cNvSpPr txBox="1"/>
          <p:nvPr/>
        </p:nvSpPr>
        <p:spPr>
          <a:xfrm rot="1359358">
            <a:off x="8846907" y="4815776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Panowanie</a:t>
            </a:r>
          </a:p>
        </p:txBody>
      </p:sp>
    </p:spTree>
    <p:extLst>
      <p:ext uri="{BB962C8B-B14F-4D97-AF65-F5344CB8AC3E}">
        <p14:creationId xmlns:p14="http://schemas.microsoft.com/office/powerpoint/2010/main" val="3723197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krąglony prostokąt 27">
            <a:extLst>
              <a:ext uri="{FF2B5EF4-FFF2-40B4-BE49-F238E27FC236}">
                <a16:creationId xmlns:a16="http://schemas.microsoft.com/office/drawing/2014/main" id="{0A8BD14B-B347-BB49-A788-F35B6D6927E6}"/>
              </a:ext>
            </a:extLst>
          </p:cNvPr>
          <p:cNvSpPr/>
          <p:nvPr/>
        </p:nvSpPr>
        <p:spPr>
          <a:xfrm>
            <a:off x="5191067" y="2993171"/>
            <a:ext cx="6696133" cy="3744501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Grafika 28">
            <a:extLst>
              <a:ext uri="{FF2B5EF4-FFF2-40B4-BE49-F238E27FC236}">
                <a16:creationId xmlns:a16="http://schemas.microsoft.com/office/drawing/2014/main" id="{2B6ED452-4D4A-0140-BB87-F4F3C5A46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3935" y="4964981"/>
            <a:ext cx="675407" cy="675407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91F1A72A-B2DA-694F-AF2D-447B2924C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25" y="5901923"/>
            <a:ext cx="398434" cy="398434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99FDFA13-C6A1-0E4A-A3C8-6EE86E0A2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9200" y="6270618"/>
            <a:ext cx="265251" cy="265251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5CC72C9F-7085-B944-BA4E-851B911C0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39316" y="5166228"/>
            <a:ext cx="379620" cy="379620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9B611E6E-036D-A143-9B3D-555F2C34E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30048" y="5677718"/>
            <a:ext cx="569582" cy="5695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F9320B5-C421-4B47-A2F5-CD511F5B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Bóg stworzył człowieka jako </a:t>
            </a:r>
            <a:br>
              <a:rPr lang="pl-PL" dirty="0"/>
            </a:br>
            <a:r>
              <a:rPr lang="pl-PL" dirty="0"/>
              <a:t>mężczyznę i kobietę (Gen 1:27)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EC518EA-81A2-A647-97E0-EFD9D3428610}"/>
              </a:ext>
            </a:extLst>
          </p:cNvPr>
          <p:cNvSpPr/>
          <p:nvPr/>
        </p:nvSpPr>
        <p:spPr>
          <a:xfrm>
            <a:off x="729503" y="1690688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1" name="PoleTekstowe 48">
            <a:extLst>
              <a:ext uri="{FF2B5EF4-FFF2-40B4-BE49-F238E27FC236}">
                <a16:creationId xmlns:a16="http://schemas.microsoft.com/office/drawing/2014/main" id="{7448794D-C26A-B342-B571-37CF3E91CFE6}"/>
              </a:ext>
            </a:extLst>
          </p:cNvPr>
          <p:cNvSpPr txBox="1"/>
          <p:nvPr/>
        </p:nvSpPr>
        <p:spPr>
          <a:xfrm>
            <a:off x="1265433" y="2061045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9" name="Zaokrąglony prostokąt 41">
            <a:extLst>
              <a:ext uri="{FF2B5EF4-FFF2-40B4-BE49-F238E27FC236}">
                <a16:creationId xmlns:a16="http://schemas.microsoft.com/office/drawing/2014/main" id="{C5B458DD-D5FD-D047-8A92-83E1DA509141}"/>
              </a:ext>
            </a:extLst>
          </p:cNvPr>
          <p:cNvSpPr/>
          <p:nvPr/>
        </p:nvSpPr>
        <p:spPr>
          <a:xfrm>
            <a:off x="5760570" y="3417712"/>
            <a:ext cx="3358506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Łuk 19">
            <a:extLst>
              <a:ext uri="{FF2B5EF4-FFF2-40B4-BE49-F238E27FC236}">
                <a16:creationId xmlns:a16="http://schemas.microsoft.com/office/drawing/2014/main" id="{77483E7C-E7C6-894A-8581-9F7DFF02B465}"/>
              </a:ext>
            </a:extLst>
          </p:cNvPr>
          <p:cNvSpPr/>
          <p:nvPr/>
        </p:nvSpPr>
        <p:spPr>
          <a:xfrm rot="11756572" flipH="1" flipV="1">
            <a:off x="1582685" y="3601867"/>
            <a:ext cx="4807441" cy="1689483"/>
          </a:xfrm>
          <a:prstGeom prst="arc">
            <a:avLst>
              <a:gd name="adj1" fmla="val 13486655"/>
              <a:gd name="adj2" fmla="val 2072709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80BA6E1-35A1-DE4D-A80D-AF336B9A0695}"/>
              </a:ext>
            </a:extLst>
          </p:cNvPr>
          <p:cNvSpPr txBox="1"/>
          <p:nvPr/>
        </p:nvSpPr>
        <p:spPr>
          <a:xfrm rot="874444">
            <a:off x="4183357" y="3208062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Bóg stworzył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93B080C2-77A6-3A44-9F6E-CE80F51A77CB}"/>
              </a:ext>
            </a:extLst>
          </p:cNvPr>
          <p:cNvSpPr/>
          <p:nvPr/>
        </p:nvSpPr>
        <p:spPr>
          <a:xfrm>
            <a:off x="7687792" y="405559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Kobieta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60503AF-7AC9-CF40-B6B0-49D0EA54C455}"/>
              </a:ext>
            </a:extLst>
          </p:cNvPr>
          <p:cNvSpPr/>
          <p:nvPr/>
        </p:nvSpPr>
        <p:spPr>
          <a:xfrm>
            <a:off x="6007949" y="405559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Mężczyzna</a:t>
            </a:r>
            <a:endParaRPr lang="pl-PL" sz="1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D122F8EA-3211-4748-B1E4-14B96AD662CF}"/>
              </a:ext>
            </a:extLst>
          </p:cNvPr>
          <p:cNvSpPr/>
          <p:nvPr/>
        </p:nvSpPr>
        <p:spPr>
          <a:xfrm>
            <a:off x="2940510" y="2741740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(Słowo)</a:t>
            </a: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388C8B88-7F60-ED47-BB4C-0D7DFC6218D2}"/>
              </a:ext>
            </a:extLst>
          </p:cNvPr>
          <p:cNvSpPr/>
          <p:nvPr/>
        </p:nvSpPr>
        <p:spPr>
          <a:xfrm>
            <a:off x="1414661" y="215557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9514FF8B-4A3D-0840-B4EF-55379C1F1DC9}"/>
              </a:ext>
            </a:extLst>
          </p:cNvPr>
          <p:cNvSpPr/>
          <p:nvPr/>
        </p:nvSpPr>
        <p:spPr>
          <a:xfrm>
            <a:off x="1592711" y="3857689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60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A13CA-923F-D247-BA5D-C45F0D7E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Genesis 1:27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76D9A-2382-964A-9EF7-BB19BF4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5298832"/>
          </a:xfrm>
        </p:spPr>
        <p:txBody>
          <a:bodyPr anchor="t">
            <a:normAutofit/>
          </a:bodyPr>
          <a:lstStyle/>
          <a:p>
            <a:r>
              <a:rPr lang="pl-PL" b="1" i="0" dirty="0"/>
              <a:t>BT</a:t>
            </a:r>
            <a:r>
              <a:rPr lang="pl-PL" b="1" dirty="0"/>
              <a:t>:</a:t>
            </a:r>
            <a:r>
              <a:rPr lang="pl-PL" dirty="0"/>
              <a:t> Gdy Bóg stworzył człowieka, </a:t>
            </a:r>
            <a:r>
              <a:rPr lang="pl-PL" u="sng" dirty="0"/>
              <a:t>na podobieństwo Boga</a:t>
            </a:r>
            <a:r>
              <a:rPr lang="pl-PL" dirty="0"/>
              <a:t> stworzył go; stworzył </a:t>
            </a:r>
            <a:r>
              <a:rPr lang="pl-PL" b="1" u="sng" dirty="0"/>
              <a:t>mężczyznę</a:t>
            </a:r>
            <a:r>
              <a:rPr lang="pl-PL" dirty="0"/>
              <a:t> i </a:t>
            </a:r>
            <a:r>
              <a:rPr lang="pl-PL" b="1" u="sng" dirty="0"/>
              <a:t>niewiastę</a:t>
            </a:r>
            <a:r>
              <a:rPr lang="pl-PL" dirty="0"/>
              <a:t>, pobłogosławił ich i dał im nazwę „</a:t>
            </a:r>
            <a:r>
              <a:rPr lang="pl-PL" u="sng" dirty="0"/>
              <a:t>ludzie</a:t>
            </a:r>
            <a:r>
              <a:rPr lang="pl-PL" dirty="0"/>
              <a:t>”, wtedy gdy ich stworzył.</a:t>
            </a:r>
          </a:p>
        </p:txBody>
      </p:sp>
    </p:spTree>
    <p:extLst>
      <p:ext uri="{BB962C8B-B14F-4D97-AF65-F5344CB8AC3E}">
        <p14:creationId xmlns:p14="http://schemas.microsoft.com/office/powerpoint/2010/main" val="752904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EA13CA-923F-D247-BA5D-C45F0D7E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Genesis 1:27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76D9A-2382-964A-9EF7-BB19BF4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5298832"/>
          </a:xfrm>
        </p:spPr>
        <p:txBody>
          <a:bodyPr anchor="t">
            <a:normAutofit lnSpcReduction="10000"/>
          </a:bodyPr>
          <a:lstStyle/>
          <a:p>
            <a:r>
              <a:rPr lang="pl-PL" b="1" i="0" dirty="0"/>
              <a:t>BT</a:t>
            </a:r>
            <a:r>
              <a:rPr lang="pl-PL" b="1" dirty="0"/>
              <a:t>:</a:t>
            </a:r>
            <a:r>
              <a:rPr lang="pl-PL" dirty="0"/>
              <a:t> Gdy Bóg stworzył człowieka, </a:t>
            </a:r>
            <a:r>
              <a:rPr lang="pl-PL" u="sng" dirty="0"/>
              <a:t>na podobieństwo Boga</a:t>
            </a:r>
            <a:r>
              <a:rPr lang="pl-PL" dirty="0"/>
              <a:t> stworzył go; stworzył </a:t>
            </a:r>
            <a:r>
              <a:rPr lang="pl-PL" b="1" u="sng" dirty="0"/>
              <a:t>mężczyznę</a:t>
            </a:r>
            <a:r>
              <a:rPr lang="pl-PL" dirty="0"/>
              <a:t> i </a:t>
            </a:r>
            <a:r>
              <a:rPr lang="pl-PL" b="1" u="sng" dirty="0"/>
              <a:t>niewiastę</a:t>
            </a:r>
            <a:r>
              <a:rPr lang="pl-PL" dirty="0"/>
              <a:t>, pobłogosławił ich i dał im nazwę „</a:t>
            </a:r>
            <a:r>
              <a:rPr lang="pl-PL" u="sng" dirty="0"/>
              <a:t>ludzie</a:t>
            </a:r>
            <a:r>
              <a:rPr lang="pl-PL" dirty="0"/>
              <a:t>”, wtedy gdy ich stworzył.</a:t>
            </a:r>
          </a:p>
          <a:p>
            <a:endParaRPr lang="pl-PL" b="1" dirty="0"/>
          </a:p>
          <a:p>
            <a:r>
              <a:rPr lang="pl-PL" b="1" i="0" dirty="0"/>
              <a:t>EIB</a:t>
            </a:r>
            <a:r>
              <a:rPr lang="pl-PL" b="1" dirty="0"/>
              <a:t>:</a:t>
            </a:r>
            <a:r>
              <a:rPr lang="pl-PL" dirty="0"/>
              <a:t> Gdy Bóg stworzył człowieka, uczynił go na własne </a:t>
            </a:r>
            <a:r>
              <a:rPr lang="pl-PL" u="sng" dirty="0"/>
              <a:t>podobieństwo</a:t>
            </a:r>
            <a:r>
              <a:rPr lang="pl-PL" dirty="0"/>
              <a:t>. Stworzył mężczyznę i kobietę, pobłogosławił ich i w dniu ich stworzenia określił ich mianem: </a:t>
            </a:r>
            <a:r>
              <a:rPr lang="pl-PL" u="sng" dirty="0"/>
              <a:t>człowiek</a:t>
            </a:r>
            <a:r>
              <a:rPr lang="pl-PL" dirty="0"/>
              <a:t>. </a:t>
            </a:r>
          </a:p>
          <a:p>
            <a:endParaRPr lang="pl-PL" dirty="0"/>
          </a:p>
          <a:p>
            <a:r>
              <a:rPr lang="pl-PL" b="1" i="0" dirty="0" err="1"/>
              <a:t>Cylkow</a:t>
            </a:r>
            <a:r>
              <a:rPr lang="pl-PL" dirty="0"/>
              <a:t>: Czasu, którego stworzył Bóg Adama, na podobieństwo Boże uczynił go. Mężczyznę i niewiastę stworzył ich, i błogosławił im, i nazwał imię ich Adam, czasu którego stworzeni zostali. </a:t>
            </a:r>
          </a:p>
          <a:p>
            <a:endParaRPr lang="pl-PL" dirty="0"/>
          </a:p>
          <a:p>
            <a:r>
              <a:rPr lang="pl-PL" b="1" dirty="0"/>
              <a:t>x. Wujek:</a:t>
            </a:r>
            <a:r>
              <a:rPr lang="pl-PL" dirty="0"/>
              <a:t> I stworzył Bóg człowieka na wyobrażenie swoje: na wyobrażenie Boże stworzył go: </a:t>
            </a:r>
            <a:r>
              <a:rPr lang="pl-PL" b="1" u="sng" dirty="0"/>
              <a:t>mężczyznę</a:t>
            </a:r>
            <a:r>
              <a:rPr lang="pl-PL" dirty="0"/>
              <a:t> i </a:t>
            </a:r>
            <a:r>
              <a:rPr lang="pl-PL" b="1" u="sng" dirty="0" err="1"/>
              <a:t>białągłowę</a:t>
            </a:r>
            <a:r>
              <a:rPr lang="pl-PL" dirty="0"/>
              <a:t> stworzył je.</a:t>
            </a:r>
          </a:p>
        </p:txBody>
      </p:sp>
    </p:spTree>
    <p:extLst>
      <p:ext uri="{BB962C8B-B14F-4D97-AF65-F5344CB8AC3E}">
        <p14:creationId xmlns:p14="http://schemas.microsoft.com/office/powerpoint/2010/main" val="341166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44C470-D058-D646-86E3-EF7E7725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O stworzeniu człowieka jako</a:t>
            </a:r>
            <a:br>
              <a:rPr lang="pl-PL" dirty="0"/>
            </a:br>
            <a:r>
              <a:rPr lang="pl-PL" dirty="0"/>
              <a:t>mężczyzny i kobiety czytamy kilka razy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41BB57-8851-0146-BBC7-47B7D580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555"/>
            <a:ext cx="10515600" cy="23127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Gen 1:27nn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Gen 2:23nn – opowieść Adama o tym jak zobaczył Ewę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Gen 5:1</a:t>
            </a:r>
          </a:p>
        </p:txBody>
      </p:sp>
    </p:spTree>
    <p:extLst>
      <p:ext uri="{BB962C8B-B14F-4D97-AF65-F5344CB8AC3E}">
        <p14:creationId xmlns:p14="http://schemas.microsoft.com/office/powerpoint/2010/main" val="434108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77F5CC1B-7D84-984D-8D06-487B9E02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834" y="3810705"/>
            <a:ext cx="6737550" cy="2818200"/>
          </a:xfrm>
          <a:prstGeom prst="rect">
            <a:avLst/>
          </a:prstGeom>
        </p:spPr>
      </p:pic>
      <p:sp>
        <p:nvSpPr>
          <p:cNvPr id="13" name="Tytuł 12">
            <a:extLst>
              <a:ext uri="{FF2B5EF4-FFF2-40B4-BE49-F238E27FC236}">
                <a16:creationId xmlns:a16="http://schemas.microsoft.com/office/drawing/2014/main" id="{00DCAE7A-17D0-8141-BC32-4A67822C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Gen 2:23 - Jak to dobrze oddać po polsku?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53BBC7B7-06F5-9649-8583-50C8E5AE4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617"/>
            <a:ext cx="10515600" cy="20705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br>
              <a:rPr lang="pl-PL" b="1" i="0" dirty="0"/>
            </a:br>
            <a:r>
              <a:rPr lang="pl-PL" b="1" i="0" dirty="0"/>
              <a:t>BT5</a:t>
            </a:r>
            <a:r>
              <a:rPr lang="pl-PL" i="0" dirty="0"/>
              <a:t>: mężczyzna powiedział: Ta dopiero jest kością z moich kości i ciałem z mego ciała! Ta będzie się zwała </a:t>
            </a:r>
            <a:r>
              <a:rPr lang="pl-PL" b="1" i="0" dirty="0"/>
              <a:t>niewiastą</a:t>
            </a:r>
            <a:r>
              <a:rPr lang="pl-PL" i="0" dirty="0"/>
              <a:t>, bo ta z mężczyzny została wzięta.</a:t>
            </a:r>
          </a:p>
          <a:p>
            <a:pPr marL="0" indent="0">
              <a:buNone/>
            </a:pPr>
            <a:endParaRPr lang="pl-PL" i="0" dirty="0"/>
          </a:p>
          <a:p>
            <a:pPr marL="0" indent="0">
              <a:buNone/>
            </a:pPr>
            <a:r>
              <a:rPr lang="pl-PL" b="1" i="0" dirty="0"/>
              <a:t>x. Wujek:</a:t>
            </a:r>
            <a:r>
              <a:rPr lang="pl-PL" i="0" dirty="0"/>
              <a:t> I rzekł Adam: To teraz kość z kości moich, i ciało z ciała mego: tę będą zwać </a:t>
            </a:r>
            <a:r>
              <a:rPr lang="pl-PL" b="1" i="0" dirty="0"/>
              <a:t>Mężyną</a:t>
            </a:r>
            <a:r>
              <a:rPr lang="pl-PL" i="0" dirty="0"/>
              <a:t>, bo z </a:t>
            </a:r>
            <a:r>
              <a:rPr lang="pl-PL" b="1" i="0" dirty="0"/>
              <a:t>męża</a:t>
            </a:r>
            <a:r>
              <a:rPr lang="pl-PL" i="0" dirty="0"/>
              <a:t> wzięta jest. </a:t>
            </a:r>
            <a:r>
              <a:rPr lang="pl-PL" i="0" dirty="0" err="1"/>
              <a:t>Przetoż</a:t>
            </a:r>
            <a:r>
              <a:rPr lang="pl-PL" i="0" dirty="0"/>
              <a:t> opuści człowiek ojca swego i matkę, a przyłączy się do żony swej, i będą dwoje w </a:t>
            </a:r>
            <a:r>
              <a:rPr lang="pl-PL" i="0" dirty="0" err="1"/>
              <a:t>jednem</a:t>
            </a:r>
            <a:r>
              <a:rPr lang="pl-PL" i="0" dirty="0"/>
              <a:t> ciele.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038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C05415-9FD3-A64C-AA6B-0A09BF16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03" y="1874615"/>
            <a:ext cx="5842280" cy="47812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CA13354-AB2E-3444-A54B-12EEA623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74" y="2741241"/>
            <a:ext cx="11328400" cy="30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F235C0D-C3F1-6846-BB30-F98D1CB2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85" y="1943502"/>
            <a:ext cx="11328400" cy="304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7F5CC1B-7D84-984D-8D06-487B9E02C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4" y="921842"/>
            <a:ext cx="9169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3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988077-F146-4B4E-B50E-01D72A31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Proste zestawienie światopoglądów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94FEF6D-A77D-8F45-9C37-1AC7746B5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533318"/>
              </p:ext>
            </p:extLst>
          </p:nvPr>
        </p:nvGraphicFramePr>
        <p:xfrm>
          <a:off x="838200" y="2074545"/>
          <a:ext cx="1076028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492">
                  <a:extLst>
                    <a:ext uri="{9D8B030D-6E8A-4147-A177-3AD203B41FA5}">
                      <a16:colId xmlns:a16="http://schemas.microsoft.com/office/drawing/2014/main" val="1167673287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865176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3962535268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82450431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91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Światopogląd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słowach</a:t>
                      </a:r>
                      <a:br>
                        <a:rPr lang="pl-PL" dirty="0"/>
                      </a:br>
                      <a:r>
                        <a:rPr lang="pl-PL" dirty="0"/>
                        <a:t>(filozofia)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Bogu</a:t>
                      </a:r>
                    </a:p>
                    <a:p>
                      <a:r>
                        <a:rPr lang="pl-PL" dirty="0"/>
                        <a:t>(teologia)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człowieku</a:t>
                      </a:r>
                    </a:p>
                    <a:p>
                      <a:r>
                        <a:rPr lang="pl-PL" dirty="0"/>
                        <a:t>(antropologia)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grupach</a:t>
                      </a:r>
                    </a:p>
                    <a:p>
                      <a:r>
                        <a:rPr lang="pl-PL" dirty="0"/>
                        <a:t>(socjologia)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64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Materializm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2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Panteizm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Bla, bla, bla bo ładne słowa mogą być brzydkie i mokre.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br>
                        <a:rPr lang="pl-PL" dirty="0"/>
                      </a:b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43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0476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aokrąglony prostokąt 24">
            <a:extLst>
              <a:ext uri="{FF2B5EF4-FFF2-40B4-BE49-F238E27FC236}">
                <a16:creationId xmlns:a16="http://schemas.microsoft.com/office/drawing/2014/main" id="{BF691712-8788-8746-8E6B-61DF7C17AF2A}"/>
              </a:ext>
            </a:extLst>
          </p:cNvPr>
          <p:cNvSpPr/>
          <p:nvPr/>
        </p:nvSpPr>
        <p:spPr>
          <a:xfrm>
            <a:off x="5191067" y="2993171"/>
            <a:ext cx="6696133" cy="3744501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8D1CF8F7-0850-134B-B2CE-DB2F187E4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3935" y="4964981"/>
            <a:ext cx="675407" cy="675407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7380C3E3-3C50-4541-A640-B7FF51D5F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25" y="5901923"/>
            <a:ext cx="398434" cy="398434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:a16="http://schemas.microsoft.com/office/drawing/2014/main" id="{190A04F2-43EA-BF47-AD06-94E3FDCA8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9200" y="6270618"/>
            <a:ext cx="265251" cy="265251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373E6B9F-6596-B747-AE34-AB0CB7888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39316" y="5166228"/>
            <a:ext cx="379620" cy="379620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68AE76F8-7695-5A4D-8931-C7E1AE9F3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30048" y="5677718"/>
            <a:ext cx="569582" cy="5695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F9320B5-C421-4B47-A2F5-CD511F5B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Bóg stworzył człowieka jako</a:t>
            </a:r>
            <a:br>
              <a:rPr lang="pl-PL" dirty="0"/>
            </a:br>
            <a:r>
              <a:rPr lang="pl-PL" dirty="0"/>
              <a:t>mężczyznę i kobietę z potencjałem (Gen 1:28)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EC518EA-81A2-A647-97E0-EFD9D3428610}"/>
              </a:ext>
            </a:extLst>
          </p:cNvPr>
          <p:cNvSpPr/>
          <p:nvPr/>
        </p:nvSpPr>
        <p:spPr>
          <a:xfrm>
            <a:off x="729503" y="1690688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1" name="PoleTekstowe 48">
            <a:extLst>
              <a:ext uri="{FF2B5EF4-FFF2-40B4-BE49-F238E27FC236}">
                <a16:creationId xmlns:a16="http://schemas.microsoft.com/office/drawing/2014/main" id="{7448794D-C26A-B342-B571-37CF3E91CFE6}"/>
              </a:ext>
            </a:extLst>
          </p:cNvPr>
          <p:cNvSpPr txBox="1"/>
          <p:nvPr/>
        </p:nvSpPr>
        <p:spPr>
          <a:xfrm>
            <a:off x="1265433" y="2061045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9" name="Zaokrąglony prostokąt 41">
            <a:extLst>
              <a:ext uri="{FF2B5EF4-FFF2-40B4-BE49-F238E27FC236}">
                <a16:creationId xmlns:a16="http://schemas.microsoft.com/office/drawing/2014/main" id="{C5B458DD-D5FD-D047-8A92-83E1DA509141}"/>
              </a:ext>
            </a:extLst>
          </p:cNvPr>
          <p:cNvSpPr/>
          <p:nvPr/>
        </p:nvSpPr>
        <p:spPr>
          <a:xfrm>
            <a:off x="5760570" y="3417712"/>
            <a:ext cx="3358506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Łuk 19">
            <a:extLst>
              <a:ext uri="{FF2B5EF4-FFF2-40B4-BE49-F238E27FC236}">
                <a16:creationId xmlns:a16="http://schemas.microsoft.com/office/drawing/2014/main" id="{77483E7C-E7C6-894A-8581-9F7DFF02B465}"/>
              </a:ext>
            </a:extLst>
          </p:cNvPr>
          <p:cNvSpPr/>
          <p:nvPr/>
        </p:nvSpPr>
        <p:spPr>
          <a:xfrm rot="11756572" flipH="1" flipV="1">
            <a:off x="1582685" y="3601867"/>
            <a:ext cx="4807441" cy="1689483"/>
          </a:xfrm>
          <a:prstGeom prst="arc">
            <a:avLst>
              <a:gd name="adj1" fmla="val 13486655"/>
              <a:gd name="adj2" fmla="val 2072709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93B080C2-77A6-3A44-9F6E-CE80F51A77CB}"/>
              </a:ext>
            </a:extLst>
          </p:cNvPr>
          <p:cNvSpPr/>
          <p:nvPr/>
        </p:nvSpPr>
        <p:spPr>
          <a:xfrm>
            <a:off x="7687792" y="405559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Kobieta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60503AF-7AC9-CF40-B6B0-49D0EA54C455}"/>
              </a:ext>
            </a:extLst>
          </p:cNvPr>
          <p:cNvSpPr/>
          <p:nvPr/>
        </p:nvSpPr>
        <p:spPr>
          <a:xfrm>
            <a:off x="6007949" y="405559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Mężczyzna</a:t>
            </a:r>
            <a:endParaRPr lang="pl-PL" sz="1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8B39E1A0-AE79-BA4E-973C-4BC09C413519}"/>
              </a:ext>
            </a:extLst>
          </p:cNvPr>
          <p:cNvSpPr/>
          <p:nvPr/>
        </p:nvSpPr>
        <p:spPr>
          <a:xfrm>
            <a:off x="6828842" y="5441537"/>
            <a:ext cx="1119895" cy="1119895"/>
          </a:xfrm>
          <a:prstGeom prst="ellipse">
            <a:avLst/>
          </a:prstGeom>
          <a:pattFill prst="wdDnDiag">
            <a:fgClr>
              <a:schemeClr val="accent4">
                <a:lumMod val="40000"/>
                <a:lumOff val="60000"/>
              </a:schemeClr>
            </a:fgClr>
            <a:bgClr>
              <a:srgbClr val="F2F2F2"/>
            </a:bgClr>
          </a:patt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Dziecko</a:t>
            </a:r>
            <a:endParaRPr lang="pl-PL" sz="1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561233D-6419-4845-8431-EE5C818E0F9B}"/>
              </a:ext>
            </a:extLst>
          </p:cNvPr>
          <p:cNvSpPr txBox="1"/>
          <p:nvPr/>
        </p:nvSpPr>
        <p:spPr>
          <a:xfrm rot="874444">
            <a:off x="4183357" y="3208062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Bóg stworzył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42F9A571-8859-7B46-8F06-74D78252F6E2}"/>
              </a:ext>
            </a:extLst>
          </p:cNvPr>
          <p:cNvSpPr/>
          <p:nvPr/>
        </p:nvSpPr>
        <p:spPr>
          <a:xfrm>
            <a:off x="2940510" y="2741740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Syn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(Słowo)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E72C1C96-E429-0846-9A5D-EC359E668531}"/>
              </a:ext>
            </a:extLst>
          </p:cNvPr>
          <p:cNvSpPr/>
          <p:nvPr/>
        </p:nvSpPr>
        <p:spPr>
          <a:xfrm>
            <a:off x="1414661" y="2155572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EAE3CD1A-A1D2-264F-8BE0-059E060E79A6}"/>
              </a:ext>
            </a:extLst>
          </p:cNvPr>
          <p:cNvSpPr/>
          <p:nvPr/>
        </p:nvSpPr>
        <p:spPr>
          <a:xfrm>
            <a:off x="1592711" y="3857689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54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17695F7-91FC-E345-A36B-BCCCC579F3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Panowanie</a:t>
            </a:r>
            <a:r>
              <a:rPr lang="pl-PL" dirty="0"/>
              <a:t> to używanie innej osoby do realizacji własnych celów. Inicjatywa panowania wychodzi od panującego.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A0FE3C7-E26F-244E-B968-0927B140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Panowanie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E8C1A6-4099-FF4B-ABC1-1E0DD89A83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sz="2400" dirty="0"/>
              <a:t>Celem stworzenia człowieka było panowanie nad resztą stworzeń na ziemi.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Nie jest wolą Boga aby człowiek panował nad człowiekiem.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W upadłym, popsutym świecie powszechnie spotykamy się z panowaniem (uciskiem, zniewalaniem, manipulacją) człowieka nad człowiekiem.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Efektem tej obserwacji jest odrzucenie idei panowania nad czymkolwiek.</a:t>
            </a:r>
          </a:p>
        </p:txBody>
      </p:sp>
    </p:spTree>
    <p:extLst>
      <p:ext uri="{BB962C8B-B14F-4D97-AF65-F5344CB8AC3E}">
        <p14:creationId xmlns:p14="http://schemas.microsoft.com/office/powerpoint/2010/main" val="42781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17695F7-91FC-E345-A36B-BCCCC579F3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Poddanie</a:t>
            </a:r>
            <a:r>
              <a:rPr lang="pl-PL" dirty="0"/>
              <a:t> to realizacja w swoim życiu Bożego pomysłu na swoją rolę w świecie. 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A0FE3C7-E26F-244E-B968-0927B140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Podanie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E8C1A6-4099-FF4B-ABC1-1E0DD89A83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dirty="0"/>
              <a:t>Poddanie nie ma nic wspólnego z wartością danej osoby lub jej znaczeniem ale jest odwzorowaniem relacji wewnątrz Boga z życiu ludzi. 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Poddanie wypływa od poddanego, który odkrywa i realizuje w sposób wolny w swoim życiu Boży zamiar.</a:t>
            </a:r>
          </a:p>
        </p:txBody>
      </p:sp>
    </p:spTree>
    <p:extLst>
      <p:ext uri="{BB962C8B-B14F-4D97-AF65-F5344CB8AC3E}">
        <p14:creationId xmlns:p14="http://schemas.microsoft.com/office/powerpoint/2010/main" val="38359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144A8F-719B-4CAD-9915-750D7E5A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Małżeństwo, rodzina, klan,  gmina, naród, …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062EE7-BD86-42FD-B172-C127F7258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971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9B26C0-E44F-2C4A-9D8C-FB03059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Genesis 1:28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23BABD-E429-F947-BE76-53D42F96E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 czym Bóg im błogosławił, mówiąc do nich: </a:t>
            </a:r>
            <a:r>
              <a:rPr lang="pl-PL" u="sng" dirty="0"/>
              <a:t>Bądźcie </a:t>
            </a:r>
            <a:r>
              <a:rPr lang="pl-PL" b="1" u="sng" dirty="0"/>
              <a:t>płodni</a:t>
            </a:r>
            <a:r>
              <a:rPr lang="pl-PL" u="sng" dirty="0"/>
              <a:t> i </a:t>
            </a:r>
            <a:r>
              <a:rPr lang="pl-PL" b="1" u="sng" dirty="0"/>
              <a:t>rozmnażajcie</a:t>
            </a:r>
            <a:r>
              <a:rPr lang="pl-PL" u="sng" dirty="0"/>
              <a:t> się, abyście </a:t>
            </a:r>
            <a:r>
              <a:rPr lang="pl-PL" b="1" u="sng" dirty="0"/>
              <a:t>zaludnili</a:t>
            </a:r>
            <a:r>
              <a:rPr lang="pl-PL" u="sng" dirty="0"/>
              <a:t> ziemię i uczynili ją sobie poddaną</a:t>
            </a:r>
            <a:r>
              <a:rPr lang="pl-PL" dirty="0"/>
              <a:t>; abyście panowali nad ptactwem podniebnym, nad rybami morskimi i nad wszystkimi zwierzętami pełzającymi po ziemi.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2686D5C5-92AA-D449-808B-CA438F9CFB9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2391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aokrąglony prostokąt 31">
            <a:extLst>
              <a:ext uri="{FF2B5EF4-FFF2-40B4-BE49-F238E27FC236}">
                <a16:creationId xmlns:a16="http://schemas.microsoft.com/office/drawing/2014/main" id="{433F0665-EA8E-794E-B0C1-F9941F365E90}"/>
              </a:ext>
            </a:extLst>
          </p:cNvPr>
          <p:cNvSpPr/>
          <p:nvPr/>
        </p:nvSpPr>
        <p:spPr>
          <a:xfrm>
            <a:off x="5191067" y="2993171"/>
            <a:ext cx="6696133" cy="3744501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Grafika 32">
            <a:extLst>
              <a:ext uri="{FF2B5EF4-FFF2-40B4-BE49-F238E27FC236}">
                <a16:creationId xmlns:a16="http://schemas.microsoft.com/office/drawing/2014/main" id="{6F909C85-942E-E94E-8149-25474AFF0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3935" y="4964981"/>
            <a:ext cx="675407" cy="675407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:a16="http://schemas.microsoft.com/office/drawing/2014/main" id="{FB8A29DA-01AF-864A-8570-4BAE8D2C3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9025" y="5901923"/>
            <a:ext cx="398434" cy="398434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DDFFAD42-92DA-B14F-B739-2D418E2F3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9200" y="6270618"/>
            <a:ext cx="265251" cy="265251"/>
          </a:xfrm>
          <a:prstGeom prst="rect">
            <a:avLst/>
          </a:prstGeom>
        </p:spPr>
      </p:pic>
      <p:pic>
        <p:nvPicPr>
          <p:cNvPr id="36" name="Grafika 35">
            <a:extLst>
              <a:ext uri="{FF2B5EF4-FFF2-40B4-BE49-F238E27FC236}">
                <a16:creationId xmlns:a16="http://schemas.microsoft.com/office/drawing/2014/main" id="{8655B654-ABF9-4949-903D-D57AB3FCA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39316" y="5166228"/>
            <a:ext cx="379620" cy="379620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F23173DE-C214-1B49-9295-0A2670710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30048" y="5677718"/>
            <a:ext cx="569582" cy="5695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F9320B5-C421-4B47-A2F5-CD511F5B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potem …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F3BF7A6-1BB0-564E-BFC2-AAC0A6A52F00}"/>
              </a:ext>
            </a:extLst>
          </p:cNvPr>
          <p:cNvGrpSpPr/>
          <p:nvPr/>
        </p:nvGrpSpPr>
        <p:grpSpPr>
          <a:xfrm>
            <a:off x="1551471" y="1690081"/>
            <a:ext cx="2115527" cy="2043112"/>
            <a:chOff x="729503" y="1690688"/>
            <a:chExt cx="3643656" cy="3518932"/>
          </a:xfrm>
        </p:grpSpPr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BEC518EA-81A2-A647-97E0-EFD9D3428610}"/>
                </a:ext>
              </a:extLst>
            </p:cNvPr>
            <p:cNvSpPr/>
            <p:nvPr/>
          </p:nvSpPr>
          <p:spPr>
            <a:xfrm>
              <a:off x="729503" y="1690688"/>
              <a:ext cx="3643656" cy="3518932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254000" dir="18900000" algn="bl" rotWithShape="0">
                <a:srgbClr val="FFFF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700" dirty="0"/>
            </a:p>
          </p:txBody>
        </p:sp>
        <p:sp>
          <p:nvSpPr>
            <p:cNvPr id="11" name="PoleTekstowe 48">
              <a:extLst>
                <a:ext uri="{FF2B5EF4-FFF2-40B4-BE49-F238E27FC236}">
                  <a16:creationId xmlns:a16="http://schemas.microsoft.com/office/drawing/2014/main" id="{7448794D-C26A-B342-B571-37CF3E91CFE6}"/>
                </a:ext>
              </a:extLst>
            </p:cNvPr>
            <p:cNvSpPr txBox="1"/>
            <p:nvPr/>
          </p:nvSpPr>
          <p:spPr>
            <a:xfrm>
              <a:off x="1532630" y="2060953"/>
              <a:ext cx="2571792" cy="60230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dirty="0">
                  <a:solidFill>
                    <a:srgbClr val="A9920F"/>
                  </a:solidFill>
                </a:rPr>
                <a:t>Bóg</a:t>
              </a:r>
              <a:endParaRPr lang="pl-PL" sz="1000" dirty="0">
                <a:solidFill>
                  <a:srgbClr val="A9920F"/>
                </a:solidFill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A1DEAA42-7415-1945-9F7E-DB9F53EBDBDB}"/>
                </a:ext>
              </a:extLst>
            </p:cNvPr>
            <p:cNvSpPr/>
            <p:nvPr/>
          </p:nvSpPr>
          <p:spPr>
            <a:xfrm>
              <a:off x="2893910" y="2779640"/>
              <a:ext cx="1119895" cy="11198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  <a:t>Syn</a:t>
              </a:r>
              <a:b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</a:br>
              <a: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  <a:t>(Słowo)</a:t>
              </a:r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1AF8927F-7880-DF42-A18A-B84265F00C38}"/>
                </a:ext>
              </a:extLst>
            </p:cNvPr>
            <p:cNvSpPr/>
            <p:nvPr/>
          </p:nvSpPr>
          <p:spPr>
            <a:xfrm>
              <a:off x="1251759" y="2303259"/>
              <a:ext cx="1119895" cy="11198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  <a:t>Ojciec</a:t>
              </a:r>
              <a:endParaRPr lang="pl-PL" sz="1050" b="1" baseline="-25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7251F95-26D9-D543-AB51-428598D0C533}"/>
                </a:ext>
              </a:extLst>
            </p:cNvPr>
            <p:cNvSpPr/>
            <p:nvPr/>
          </p:nvSpPr>
          <p:spPr>
            <a:xfrm>
              <a:off x="1621231" y="3917177"/>
              <a:ext cx="1119895" cy="11198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  <a:t>Duch</a:t>
              </a:r>
              <a:b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</a:br>
              <a:r>
                <a:rPr lang="pl-PL" sz="1050" b="1" dirty="0">
                  <a:solidFill>
                    <a:schemeClr val="accent4">
                      <a:lumMod val="50000"/>
                    </a:schemeClr>
                  </a:solidFill>
                </a:rPr>
                <a:t>Święty</a:t>
              </a:r>
              <a:endParaRPr lang="pl-PL" sz="1050" b="1" baseline="-25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Owal 21">
            <a:extLst>
              <a:ext uri="{FF2B5EF4-FFF2-40B4-BE49-F238E27FC236}">
                <a16:creationId xmlns:a16="http://schemas.microsoft.com/office/drawing/2014/main" id="{93B080C2-77A6-3A44-9F6E-CE80F51A77CB}"/>
              </a:ext>
            </a:extLst>
          </p:cNvPr>
          <p:cNvSpPr/>
          <p:nvPr/>
        </p:nvSpPr>
        <p:spPr>
          <a:xfrm>
            <a:off x="7806485" y="317745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Kobieta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60503AF-7AC9-CF40-B6B0-49D0EA54C455}"/>
              </a:ext>
            </a:extLst>
          </p:cNvPr>
          <p:cNvSpPr/>
          <p:nvPr/>
        </p:nvSpPr>
        <p:spPr>
          <a:xfrm>
            <a:off x="6126642" y="3177458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Mężczyzna</a:t>
            </a:r>
            <a:endParaRPr lang="pl-PL" sz="14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8B39E1A0-AE79-BA4E-973C-4BC09C413519}"/>
              </a:ext>
            </a:extLst>
          </p:cNvPr>
          <p:cNvSpPr/>
          <p:nvPr/>
        </p:nvSpPr>
        <p:spPr>
          <a:xfrm>
            <a:off x="6947535" y="4563403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Abel</a:t>
            </a:r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56296546-CF3C-6B47-A750-3A4F4A627BC6}"/>
              </a:ext>
            </a:extLst>
          </p:cNvPr>
          <p:cNvSpPr/>
          <p:nvPr/>
        </p:nvSpPr>
        <p:spPr>
          <a:xfrm rot="14215663" flipH="1" flipV="1">
            <a:off x="4164665" y="4197686"/>
            <a:ext cx="4807441" cy="1689483"/>
          </a:xfrm>
          <a:prstGeom prst="arc">
            <a:avLst>
              <a:gd name="adj1" fmla="val 13486655"/>
              <a:gd name="adj2" fmla="val 17633751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Łuk 16">
            <a:extLst>
              <a:ext uri="{FF2B5EF4-FFF2-40B4-BE49-F238E27FC236}">
                <a16:creationId xmlns:a16="http://schemas.microsoft.com/office/drawing/2014/main" id="{B2AF29A3-7A62-7A41-A157-A387D2359D45}"/>
              </a:ext>
            </a:extLst>
          </p:cNvPr>
          <p:cNvSpPr/>
          <p:nvPr/>
        </p:nvSpPr>
        <p:spPr>
          <a:xfrm rot="7384337" flipV="1">
            <a:off x="6140131" y="4197685"/>
            <a:ext cx="4807441" cy="1689483"/>
          </a:xfrm>
          <a:prstGeom prst="arc">
            <a:avLst>
              <a:gd name="adj1" fmla="val 13486655"/>
              <a:gd name="adj2" fmla="val 17633751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Łuk 17">
            <a:extLst>
              <a:ext uri="{FF2B5EF4-FFF2-40B4-BE49-F238E27FC236}">
                <a16:creationId xmlns:a16="http://schemas.microsoft.com/office/drawing/2014/main" id="{1D52C5E9-738D-4F4D-A8EC-7F72B3756E97}"/>
              </a:ext>
            </a:extLst>
          </p:cNvPr>
          <p:cNvSpPr/>
          <p:nvPr/>
        </p:nvSpPr>
        <p:spPr>
          <a:xfrm rot="1566009" flipV="1">
            <a:off x="2968608" y="2721641"/>
            <a:ext cx="5277043" cy="1689483"/>
          </a:xfrm>
          <a:prstGeom prst="arc">
            <a:avLst>
              <a:gd name="adj1" fmla="val 11670515"/>
              <a:gd name="adj2" fmla="val 20503270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9357CD2D-AE29-0440-9E44-F97D6BC02C40}"/>
              </a:ext>
            </a:extLst>
          </p:cNvPr>
          <p:cNvSpPr/>
          <p:nvPr/>
        </p:nvSpPr>
        <p:spPr>
          <a:xfrm>
            <a:off x="7420654" y="4959044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Laon</a:t>
            </a: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EEEDA5BF-1748-9043-8007-2FDC4B24831E}"/>
              </a:ext>
            </a:extLst>
          </p:cNvPr>
          <p:cNvSpPr/>
          <p:nvPr/>
        </p:nvSpPr>
        <p:spPr>
          <a:xfrm>
            <a:off x="7893773" y="5354685"/>
            <a:ext cx="1119895" cy="1119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400" dirty="0">
                <a:solidFill>
                  <a:schemeClr val="accent4">
                    <a:lumMod val="50000"/>
                  </a:schemeClr>
                </a:solidFill>
              </a:rPr>
              <a:t>Set</a:t>
            </a:r>
          </a:p>
        </p:txBody>
      </p:sp>
    </p:spTree>
    <p:extLst>
      <p:ext uri="{BB962C8B-B14F-4D97-AF65-F5344CB8AC3E}">
        <p14:creationId xmlns:p14="http://schemas.microsoft.com/office/powerpoint/2010/main" val="1765609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9B26C0-E44F-2C4A-9D8C-FB03059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Dzieje apostolskie 17:26-31 TPNT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23BABD-E429-F947-BE76-53D42F96E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[ Bóg ] uczynił z jednej krwi każdy naród (</a:t>
            </a:r>
            <a:r>
              <a:rPr lang="el-GR" dirty="0" err="1"/>
              <a:t>εθνος</a:t>
            </a:r>
            <a:r>
              <a:rPr lang="pl-PL" dirty="0"/>
              <a:t>) ludzki, aby mieszkał na całym obliczu ziemi, wyznaczając im czasy wcześniej ustanowione i granice ich zamieszkania, żeby szukały Pana, oby prawdziwie Go dotknęły i oby Go znalazły. Wszakże nie jest On daleko od każdego z nas, w Nim bowiem żyjemy i poruszamy się, i jesteśmy, jak i niektórzy z waszych poetów powiedzieli.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42D7FD-87ED-BC46-BF5E-3CD80C80A9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Wniosek: narody to nie jest wytwór kultury ale zamysł Boga.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Uważajmy więc na proces wynaradawiania.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18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6">
            <a:extLst>
              <a:ext uri="{FF2B5EF4-FFF2-40B4-BE49-F238E27FC236}">
                <a16:creationId xmlns:a16="http://schemas.microsoft.com/office/drawing/2014/main" id="{90221ACB-D9EE-5041-8A87-3DB896488BF6}"/>
              </a:ext>
            </a:extLst>
          </p:cNvPr>
          <p:cNvSpPr/>
          <p:nvPr/>
        </p:nvSpPr>
        <p:spPr>
          <a:xfrm>
            <a:off x="579120" y="1424146"/>
            <a:ext cx="3535680" cy="3574574"/>
          </a:xfrm>
          <a:prstGeom prst="triangle">
            <a:avLst/>
          </a:prstGeom>
          <a:solidFill>
            <a:srgbClr val="FAFAF0"/>
          </a:solidFill>
          <a:ln w="38100"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>
              <a:solidFill>
                <a:srgbClr val="A9920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7E7523-BB65-B647-B96F-4FAAFCEB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Struktury społeczne w zamyśle Boga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2AD0CF77-CE2A-4845-AF7A-7FA8BCF1D6B9}"/>
              </a:ext>
            </a:extLst>
          </p:cNvPr>
          <p:cNvSpPr/>
          <p:nvPr/>
        </p:nvSpPr>
        <p:spPr>
          <a:xfrm>
            <a:off x="2483029" y="3306565"/>
            <a:ext cx="650217" cy="650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Syn</a:t>
            </a:r>
            <a:b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(Słowo)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C77AD4DD-4C62-034A-B280-F0138A0FDF9B}"/>
              </a:ext>
            </a:extLst>
          </p:cNvPr>
          <p:cNvSpPr/>
          <p:nvPr/>
        </p:nvSpPr>
        <p:spPr>
          <a:xfrm>
            <a:off x="1832812" y="2656348"/>
            <a:ext cx="650217" cy="650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Ojciec</a:t>
            </a:r>
            <a:endParaRPr lang="pl-PL" sz="105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A73D8578-09ED-D84A-891A-872916915E4F}"/>
              </a:ext>
            </a:extLst>
          </p:cNvPr>
          <p:cNvSpPr/>
          <p:nvPr/>
        </p:nvSpPr>
        <p:spPr>
          <a:xfrm>
            <a:off x="1475620" y="3528225"/>
            <a:ext cx="650217" cy="650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Duch</a:t>
            </a:r>
            <a:b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Święty</a:t>
            </a:r>
            <a:endParaRPr lang="pl-PL" sz="105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rójkąt 10">
            <a:extLst>
              <a:ext uri="{FF2B5EF4-FFF2-40B4-BE49-F238E27FC236}">
                <a16:creationId xmlns:a16="http://schemas.microsoft.com/office/drawing/2014/main" id="{E3CB7772-24E6-644F-8662-116822E6594B}"/>
              </a:ext>
            </a:extLst>
          </p:cNvPr>
          <p:cNvSpPr/>
          <p:nvPr/>
        </p:nvSpPr>
        <p:spPr>
          <a:xfrm>
            <a:off x="4998022" y="1643334"/>
            <a:ext cx="4918279" cy="4972382"/>
          </a:xfrm>
          <a:prstGeom prst="triangle">
            <a:avLst/>
          </a:prstGeom>
          <a:solidFill>
            <a:srgbClr val="FFFFF2"/>
          </a:solidFill>
          <a:ln w="38100"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>
              <a:solidFill>
                <a:srgbClr val="A9920F"/>
              </a:solidFill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9C4F881F-5669-E344-BED5-690B638E6490}"/>
              </a:ext>
            </a:extLst>
          </p:cNvPr>
          <p:cNvSpPr/>
          <p:nvPr/>
        </p:nvSpPr>
        <p:spPr>
          <a:xfrm>
            <a:off x="7725540" y="4401804"/>
            <a:ext cx="1220340" cy="12203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00" dirty="0">
                <a:solidFill>
                  <a:schemeClr val="accent4">
                    <a:lumMod val="50000"/>
                  </a:schemeClr>
                </a:solidFill>
              </a:rPr>
              <a:t>Kobieta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DA4DF152-C13C-C34E-9FE5-D3A7DE8F6099}"/>
              </a:ext>
            </a:extLst>
          </p:cNvPr>
          <p:cNvSpPr/>
          <p:nvPr/>
        </p:nvSpPr>
        <p:spPr>
          <a:xfrm>
            <a:off x="6332678" y="3723628"/>
            <a:ext cx="1220340" cy="12203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00" dirty="0">
                <a:solidFill>
                  <a:schemeClr val="accent4">
                    <a:lumMod val="50000"/>
                  </a:schemeClr>
                </a:solidFill>
              </a:rPr>
              <a:t>Mężczyzna</a:t>
            </a:r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639D2F49-1A62-9246-B124-A98E0BA26841}"/>
              </a:ext>
            </a:extLst>
          </p:cNvPr>
          <p:cNvSpPr/>
          <p:nvPr/>
        </p:nvSpPr>
        <p:spPr>
          <a:xfrm>
            <a:off x="6096000" y="5231858"/>
            <a:ext cx="1220340" cy="12203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00" dirty="0">
                <a:solidFill>
                  <a:schemeClr val="accent4">
                    <a:lumMod val="50000"/>
                  </a:schemeClr>
                </a:solidFill>
              </a:rPr>
              <a:t>Abel</a:t>
            </a:r>
          </a:p>
        </p:txBody>
      </p:sp>
      <p:sp>
        <p:nvSpPr>
          <p:cNvPr id="22" name="Łuk 21">
            <a:extLst>
              <a:ext uri="{FF2B5EF4-FFF2-40B4-BE49-F238E27FC236}">
                <a16:creationId xmlns:a16="http://schemas.microsoft.com/office/drawing/2014/main" id="{F98EC601-3184-6B46-B1D5-B4AE4549D22C}"/>
              </a:ext>
            </a:extLst>
          </p:cNvPr>
          <p:cNvSpPr/>
          <p:nvPr/>
        </p:nvSpPr>
        <p:spPr>
          <a:xfrm rot="12311159" flipH="1" flipV="1">
            <a:off x="2429327" y="3392608"/>
            <a:ext cx="4807441" cy="1689483"/>
          </a:xfrm>
          <a:prstGeom prst="arc">
            <a:avLst>
              <a:gd name="adj1" fmla="val 11281318"/>
              <a:gd name="adj2" fmla="val 20088297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2161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6">
            <a:extLst>
              <a:ext uri="{FF2B5EF4-FFF2-40B4-BE49-F238E27FC236}">
                <a16:creationId xmlns:a16="http://schemas.microsoft.com/office/drawing/2014/main" id="{90221ACB-D9EE-5041-8A87-3DB896488BF6}"/>
              </a:ext>
            </a:extLst>
          </p:cNvPr>
          <p:cNvSpPr/>
          <p:nvPr/>
        </p:nvSpPr>
        <p:spPr>
          <a:xfrm>
            <a:off x="689055" y="1383594"/>
            <a:ext cx="3284489" cy="3320620"/>
          </a:xfrm>
          <a:prstGeom prst="triangle">
            <a:avLst/>
          </a:prstGeom>
          <a:solidFill>
            <a:srgbClr val="FFFFF2"/>
          </a:solidFill>
          <a:ln w="38100"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l-PL" sz="3200">
              <a:solidFill>
                <a:srgbClr val="A9920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7E7523-BB65-B647-B96F-4FAAFCEB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Struktury społeczne tworzone przez nas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2AD0CF77-CE2A-4845-AF7A-7FA8BCF1D6B9}"/>
              </a:ext>
            </a:extLst>
          </p:cNvPr>
          <p:cNvSpPr/>
          <p:nvPr/>
        </p:nvSpPr>
        <p:spPr>
          <a:xfrm>
            <a:off x="2483029" y="3306565"/>
            <a:ext cx="650217" cy="650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Żona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C77AD4DD-4C62-034A-B280-F0138A0FDF9B}"/>
              </a:ext>
            </a:extLst>
          </p:cNvPr>
          <p:cNvSpPr/>
          <p:nvPr/>
        </p:nvSpPr>
        <p:spPr>
          <a:xfrm>
            <a:off x="1832812" y="2656348"/>
            <a:ext cx="650217" cy="650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Mąż</a:t>
            </a:r>
            <a:endParaRPr lang="pl-PL" sz="105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A73D8578-09ED-D84A-891A-872916915E4F}"/>
              </a:ext>
            </a:extLst>
          </p:cNvPr>
          <p:cNvSpPr/>
          <p:nvPr/>
        </p:nvSpPr>
        <p:spPr>
          <a:xfrm>
            <a:off x="1475620" y="3528225"/>
            <a:ext cx="650217" cy="6502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050" b="1" dirty="0">
                <a:solidFill>
                  <a:schemeClr val="accent4">
                    <a:lumMod val="50000"/>
                  </a:schemeClr>
                </a:solidFill>
              </a:rPr>
              <a:t>Dziecko</a:t>
            </a:r>
            <a:endParaRPr lang="pl-PL" sz="105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rójkąt 10">
            <a:extLst>
              <a:ext uri="{FF2B5EF4-FFF2-40B4-BE49-F238E27FC236}">
                <a16:creationId xmlns:a16="http://schemas.microsoft.com/office/drawing/2014/main" id="{E3CB7772-24E6-644F-8662-116822E6594B}"/>
              </a:ext>
            </a:extLst>
          </p:cNvPr>
          <p:cNvSpPr/>
          <p:nvPr/>
        </p:nvSpPr>
        <p:spPr>
          <a:xfrm>
            <a:off x="4998022" y="1643334"/>
            <a:ext cx="4918279" cy="4972382"/>
          </a:xfrm>
          <a:prstGeom prst="triangle">
            <a:avLst/>
          </a:prstGeom>
          <a:solidFill>
            <a:srgbClr val="FFFFF2"/>
          </a:solidFill>
          <a:ln w="38100"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>
              <a:solidFill>
                <a:srgbClr val="A9920F"/>
              </a:solidFill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DA4DF152-C13C-C34E-9FE5-D3A7DE8F6099}"/>
              </a:ext>
            </a:extLst>
          </p:cNvPr>
          <p:cNvSpPr/>
          <p:nvPr/>
        </p:nvSpPr>
        <p:spPr>
          <a:xfrm>
            <a:off x="7194500" y="2456134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5DFC7A3D-7FD9-FA43-B3B1-F105F31670BB}"/>
              </a:ext>
            </a:extLst>
          </p:cNvPr>
          <p:cNvSpPr/>
          <p:nvPr/>
        </p:nvSpPr>
        <p:spPr>
          <a:xfrm>
            <a:off x="6931839" y="3043904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B78E473E-EB91-A747-B018-95E6E04ED68B}"/>
              </a:ext>
            </a:extLst>
          </p:cNvPr>
          <p:cNvSpPr/>
          <p:nvPr/>
        </p:nvSpPr>
        <p:spPr>
          <a:xfrm>
            <a:off x="6669178" y="3631674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F908FF24-4BA0-8341-83C4-A2FB9E17B220}"/>
              </a:ext>
            </a:extLst>
          </p:cNvPr>
          <p:cNvSpPr/>
          <p:nvPr/>
        </p:nvSpPr>
        <p:spPr>
          <a:xfrm>
            <a:off x="6406517" y="4219444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88ADA313-A0AF-7F45-A87A-C6A65911F0D6}"/>
              </a:ext>
            </a:extLst>
          </p:cNvPr>
          <p:cNvSpPr/>
          <p:nvPr/>
        </p:nvSpPr>
        <p:spPr>
          <a:xfrm>
            <a:off x="6143856" y="4807214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63376C48-847E-C049-AC68-302D257654D3}"/>
              </a:ext>
            </a:extLst>
          </p:cNvPr>
          <p:cNvSpPr/>
          <p:nvPr/>
        </p:nvSpPr>
        <p:spPr>
          <a:xfrm>
            <a:off x="7471639" y="3306565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C5EA3844-FC0B-714D-BD07-099B403ABF07}"/>
              </a:ext>
            </a:extLst>
          </p:cNvPr>
          <p:cNvSpPr/>
          <p:nvPr/>
        </p:nvSpPr>
        <p:spPr>
          <a:xfrm>
            <a:off x="7719822" y="3915781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EA360ECC-7748-834C-87DE-D706F942D5D2}"/>
              </a:ext>
            </a:extLst>
          </p:cNvPr>
          <p:cNvSpPr/>
          <p:nvPr/>
        </p:nvSpPr>
        <p:spPr>
          <a:xfrm>
            <a:off x="7968005" y="4524997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D29EA852-CEB4-CB4B-B98E-805365A14516}"/>
              </a:ext>
            </a:extLst>
          </p:cNvPr>
          <p:cNvSpPr/>
          <p:nvPr/>
        </p:nvSpPr>
        <p:spPr>
          <a:xfrm>
            <a:off x="8216188" y="5134213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A2CDD237-6FA3-D74D-A750-88E075B4E336}"/>
              </a:ext>
            </a:extLst>
          </p:cNvPr>
          <p:cNvSpPr/>
          <p:nvPr/>
        </p:nvSpPr>
        <p:spPr>
          <a:xfrm>
            <a:off x="7046978" y="4359285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5E24F815-CFCD-3044-B297-66CA3A59E910}"/>
              </a:ext>
            </a:extLst>
          </p:cNvPr>
          <p:cNvSpPr/>
          <p:nvPr/>
        </p:nvSpPr>
        <p:spPr>
          <a:xfrm>
            <a:off x="7424778" y="5086896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AF64366E-75FB-014A-B5CA-4F1B7C6B2EA0}"/>
              </a:ext>
            </a:extLst>
          </p:cNvPr>
          <p:cNvSpPr/>
          <p:nvPr/>
        </p:nvSpPr>
        <p:spPr>
          <a:xfrm>
            <a:off x="7802578" y="5814507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9E1B19D4-F87E-064B-8D86-606F9F45FD9C}"/>
              </a:ext>
            </a:extLst>
          </p:cNvPr>
          <p:cNvSpPr/>
          <p:nvPr/>
        </p:nvSpPr>
        <p:spPr>
          <a:xfrm>
            <a:off x="6372865" y="5435205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D8AB4BA3-38ED-1845-AFD1-64CAA615FC4E}"/>
              </a:ext>
            </a:extLst>
          </p:cNvPr>
          <p:cNvSpPr/>
          <p:nvPr/>
        </p:nvSpPr>
        <p:spPr>
          <a:xfrm>
            <a:off x="6601874" y="6063196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7F0364F1-E2B6-D340-9F8B-EC95DB4A1620}"/>
              </a:ext>
            </a:extLst>
          </p:cNvPr>
          <p:cNvSpPr/>
          <p:nvPr/>
        </p:nvSpPr>
        <p:spPr>
          <a:xfrm>
            <a:off x="5658009" y="5862989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8CBBC2A0-4B77-FC4D-81A9-FD638E1B3BCD}"/>
              </a:ext>
            </a:extLst>
          </p:cNvPr>
          <p:cNvSpPr/>
          <p:nvPr/>
        </p:nvSpPr>
        <p:spPr>
          <a:xfrm>
            <a:off x="8596778" y="5860605"/>
            <a:ext cx="525322" cy="525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pl-PL" sz="1100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911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DD3B5-B85B-DF45-8EC6-665D04C2F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Struktury społeczne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C7DE01-3688-604B-AB9C-7F5ABE636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Małżeństwo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Rodzina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Klan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Gmina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Stowarzyszenia, fundacje, kluby, partie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Zbór, parafia, kościół lokalny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Spółka, przedsiębiorstwo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Państwo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Wojsko</a:t>
            </a:r>
          </a:p>
        </p:txBody>
      </p:sp>
    </p:spTree>
    <p:extLst>
      <p:ext uri="{BB962C8B-B14F-4D97-AF65-F5344CB8AC3E}">
        <p14:creationId xmlns:p14="http://schemas.microsoft.com/office/powerpoint/2010/main" val="1279388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 są ważne w procesach myślowych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3749922" y="2803454"/>
            <a:ext cx="3301805" cy="33018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Łuk 1">
            <a:extLst>
              <a:ext uri="{FF2B5EF4-FFF2-40B4-BE49-F238E27FC236}">
                <a16:creationId xmlns:a16="http://schemas.microsoft.com/office/drawing/2014/main" id="{93D0C56B-EE26-534B-9B80-40342B0CE3A4}"/>
              </a:ext>
            </a:extLst>
          </p:cNvPr>
          <p:cNvSpPr/>
          <p:nvPr/>
        </p:nvSpPr>
        <p:spPr>
          <a:xfrm rot="10594820" flipV="1">
            <a:off x="3366562" y="2080227"/>
            <a:ext cx="4383214" cy="2040040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D99FF1F-D8D5-574A-A63B-6EC360A42241}"/>
              </a:ext>
            </a:extLst>
          </p:cNvPr>
          <p:cNvSpPr txBox="1"/>
          <p:nvPr/>
        </p:nvSpPr>
        <p:spPr>
          <a:xfrm rot="20989277">
            <a:off x="4186188" y="1574334"/>
            <a:ext cx="148361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solidFill>
                  <a:srgbClr val="FF0000"/>
                </a:solidFill>
              </a:rPr>
              <a:t>Słowa</a:t>
            </a:r>
          </a:p>
          <a:p>
            <a:pPr algn="ctr"/>
            <a:endParaRPr lang="pl-PL" sz="1100" dirty="0">
              <a:solidFill>
                <a:srgbClr val="FF0000"/>
              </a:solidFill>
            </a:endParaRPr>
          </a:p>
          <a:p>
            <a:pPr algn="ctr"/>
            <a:r>
              <a:rPr lang="pl-PL" dirty="0">
                <a:solidFill>
                  <a:srgbClr val="FF0000"/>
                </a:solidFill>
              </a:rPr>
              <a:t>(werbalizacja)</a:t>
            </a:r>
            <a:endParaRPr lang="pl-P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417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8AB660-5CE4-644F-8053-BDAA410E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Współczesny atak na małżeństwo i rodzinę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4E475F-5A0B-2C46-8D2B-8F52FCAD0F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/>
              <a:t>Biblia</a:t>
            </a:r>
          </a:p>
          <a:p>
            <a:r>
              <a:rPr lang="pl-PL" sz="2800" dirty="0"/>
              <a:t>Różne, właściwe role.</a:t>
            </a:r>
          </a:p>
          <a:p>
            <a:r>
              <a:rPr lang="pl-PL" sz="2800" dirty="0"/>
              <a:t>Płeć znana od urodzenia.</a:t>
            </a:r>
          </a:p>
          <a:p>
            <a:r>
              <a:rPr lang="pl-PL" sz="2800" dirty="0"/>
              <a:t>Żona poddana mężowi.</a:t>
            </a:r>
          </a:p>
          <a:p>
            <a:r>
              <a:rPr lang="pl-PL" sz="2800" dirty="0"/>
              <a:t>Dzieci poddane rodzicom.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508785E-494A-284D-889F-50CB50F3D0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/>
              <a:t>Świat</a:t>
            </a:r>
          </a:p>
          <a:p>
            <a:r>
              <a:rPr lang="pl-PL" sz="2800" dirty="0"/>
              <a:t>Równość.</a:t>
            </a:r>
          </a:p>
          <a:p>
            <a:r>
              <a:rPr lang="pl-PL" sz="2800" dirty="0"/>
              <a:t>Płeć określona jak kto chce.</a:t>
            </a:r>
          </a:p>
          <a:p>
            <a:r>
              <a:rPr lang="pl-PL" sz="2800" dirty="0"/>
              <a:t>Mąż i żona równi w małżeństwie.</a:t>
            </a:r>
          </a:p>
          <a:p>
            <a:r>
              <a:rPr lang="pl-PL" sz="2800" dirty="0"/>
              <a:t>Dzieci wolne i swawolne.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244216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9B26C0-E44F-2C4A-9D8C-FB03059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 Efezjan 5:18nn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23BABD-E429-F947-BE76-53D42F96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344176"/>
          </a:xfrm>
        </p:spPr>
        <p:txBody>
          <a:bodyPr>
            <a:normAutofit/>
          </a:bodyPr>
          <a:lstStyle/>
          <a:p>
            <a:r>
              <a:rPr lang="pl-PL" b="1" i="0" baseline="30000" dirty="0"/>
              <a:t>(18) </a:t>
            </a:r>
            <a:r>
              <a:rPr lang="pl-PL" i="0" dirty="0"/>
              <a:t>I nie upijajcie się winem, w którym jest rozwiązłość, ale bądźcie </a:t>
            </a:r>
            <a:r>
              <a:rPr lang="pl-PL" i="0" u="sng" dirty="0"/>
              <a:t>napełniani w duchu</a:t>
            </a:r>
            <a:r>
              <a:rPr lang="pl-PL" i="0" dirty="0"/>
              <a:t>,</a:t>
            </a:r>
            <a:r>
              <a:rPr lang="pl-PL" b="1" i="0" baseline="30000" dirty="0"/>
              <a:t> (19) </a:t>
            </a:r>
            <a:r>
              <a:rPr lang="pl-PL" i="0" dirty="0"/>
              <a:t>rozmawiając ze sobą przez psalmy i hymny, i pieśni duchowe, śpiewając i grając w swoim sercu Panu,</a:t>
            </a:r>
            <a:r>
              <a:rPr lang="pl-PL" b="1" i="0" baseline="30000" dirty="0"/>
              <a:t> (20) </a:t>
            </a:r>
            <a:r>
              <a:rPr lang="pl-PL" i="0" dirty="0"/>
              <a:t>dziękując zawsze za wszystko, w imieniu Pana naszego Jezusa Chrystusa, Bogu i Ojcu,</a:t>
            </a:r>
            <a:r>
              <a:rPr lang="pl-PL" b="1" i="0" baseline="30000" dirty="0"/>
              <a:t> (21) </a:t>
            </a:r>
            <a:r>
              <a:rPr lang="pl-PL" b="1" i="0" u="sng" dirty="0"/>
              <a:t>ulegając</a:t>
            </a:r>
            <a:r>
              <a:rPr lang="pl-PL" i="0" u="sng" dirty="0"/>
              <a:t> jedni drugim w bojaźni Bożej</a:t>
            </a:r>
            <a:r>
              <a:rPr lang="pl-PL" i="0" dirty="0"/>
              <a:t>.</a:t>
            </a:r>
            <a:r>
              <a:rPr lang="pl-PL" b="1" i="0" baseline="30000" dirty="0"/>
              <a:t> (22) </a:t>
            </a:r>
            <a:r>
              <a:rPr lang="pl-PL" i="0" dirty="0"/>
              <a:t>Żony, bądźcie uległe swoim mężom, jak Panu;</a:t>
            </a:r>
            <a:r>
              <a:rPr lang="pl-PL" b="1" i="0" baseline="30000" dirty="0"/>
              <a:t> (23)</a:t>
            </a:r>
            <a:r>
              <a:rPr lang="pl-PL" i="0" dirty="0"/>
              <a:t> Mąż bowiem jest głową żony, jak Chrystus głową Kościoła; On też jest Zbawicielem ciała.</a:t>
            </a:r>
            <a:r>
              <a:rPr lang="pl-PL" b="1" i="0" baseline="30000" dirty="0"/>
              <a:t> (24) </a:t>
            </a:r>
            <a:r>
              <a:rPr lang="pl-PL" i="0" dirty="0"/>
              <a:t>Ale tak, jak Kościół uległy jest Chrystusowi, tak i żony własnym mężom we wszystkim.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13865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9B26C0-E44F-2C4A-9D8C-FB03059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 Efezjan 5:18nn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23BABD-E429-F947-BE76-53D42F96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344176"/>
          </a:xfrm>
        </p:spPr>
        <p:txBody>
          <a:bodyPr>
            <a:normAutofit/>
          </a:bodyPr>
          <a:lstStyle/>
          <a:p>
            <a:r>
              <a:rPr lang="pl-PL" b="1" i="0" baseline="30000" dirty="0"/>
              <a:t>(25) </a:t>
            </a:r>
            <a:r>
              <a:rPr lang="pl-PL" i="0" dirty="0"/>
              <a:t>Mężowie, miłujcie swoje żony, tak jak i Chrystus umiłował Kościół i wydał za niego samego siebie,</a:t>
            </a:r>
            <a:r>
              <a:rPr lang="pl-PL" b="1" i="0" baseline="30000" dirty="0"/>
              <a:t> (26) </a:t>
            </a:r>
            <a:r>
              <a:rPr lang="pl-PL" i="0" dirty="0"/>
              <a:t>aby go uświęcić, oczyszczając kąpielą wodną przez Słowo,</a:t>
            </a:r>
            <a:r>
              <a:rPr lang="pl-PL" b="1" i="0" baseline="30000" dirty="0"/>
              <a:t> (27) </a:t>
            </a:r>
            <a:r>
              <a:rPr lang="pl-PL" i="0" dirty="0"/>
              <a:t>Aby postawić go przy sobie jako Kościół pełen chwały, nie mający plamy, ani zmarszczki, ani żadnych z tych rzeczy, ale żeby był święty i nienaganny.</a:t>
            </a:r>
            <a:r>
              <a:rPr lang="pl-PL" b="1" i="0" baseline="30000" dirty="0"/>
              <a:t> (28) </a:t>
            </a:r>
            <a:r>
              <a:rPr lang="pl-PL" i="0" dirty="0"/>
              <a:t>Tak też mężowie powinni miłować swoje żony, jak swoje ciała; kto miłuje swoją żonę, samego siebie miłuje.</a:t>
            </a:r>
            <a:r>
              <a:rPr lang="pl-PL" b="1" i="0" baseline="30000" dirty="0"/>
              <a:t> (29) </a:t>
            </a:r>
            <a:r>
              <a:rPr lang="pl-PL" i="0" dirty="0"/>
              <a:t>Albowiem nikt nigdy swojego ciała nie miał w nienawiści, ale je żywi i ogrzewa, tak jak i Pan Kościół,</a:t>
            </a:r>
            <a:r>
              <a:rPr lang="pl-PL" b="1" i="0" baseline="30000" dirty="0"/>
              <a:t> (30) </a:t>
            </a:r>
            <a:r>
              <a:rPr lang="pl-PL" i="0" dirty="0"/>
              <a:t>Bo jesteśmy członkami Jego ciała, z Jego ciała i z Jego kości.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32457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9B26C0-E44F-2C4A-9D8C-FB03059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 Efezjan 5:18nn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23BABD-E429-F947-BE76-53D42F96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344176"/>
          </a:xfrm>
        </p:spPr>
        <p:txBody>
          <a:bodyPr>
            <a:normAutofit/>
          </a:bodyPr>
          <a:lstStyle/>
          <a:p>
            <a:r>
              <a:rPr lang="pl-PL" b="1" i="0" baseline="30000" dirty="0"/>
              <a:t>(31) </a:t>
            </a:r>
            <a:r>
              <a:rPr lang="pl-PL" i="0" dirty="0"/>
              <a:t>Z tego względu opuści człowiek swojego ojca i matkę, i zostanie złączony ze swoją żoną, i będą dwoje jednym ciałem.</a:t>
            </a:r>
          </a:p>
          <a:p>
            <a:r>
              <a:rPr lang="pl-PL" b="1" i="0" baseline="30000" dirty="0"/>
              <a:t>(32) </a:t>
            </a:r>
            <a:r>
              <a:rPr lang="pl-PL" i="0" u="sng" dirty="0"/>
              <a:t>Tajemnica to wielka; ja jednak mówię to w odniesieniu do Chrystusa i w odniesieniu do Kościoła.</a:t>
            </a:r>
          </a:p>
          <a:p>
            <a:r>
              <a:rPr lang="pl-PL" b="1" i="0" baseline="30000" dirty="0"/>
              <a:t>(33) </a:t>
            </a:r>
            <a:r>
              <a:rPr lang="pl-PL" i="0" dirty="0"/>
              <a:t>Jednakże niech każdy z was z osobna miłuje swoją żonę jak siebie samego, a żona niech ma głęboki respekt wobec swojego męża.</a:t>
            </a:r>
          </a:p>
        </p:txBody>
      </p:sp>
    </p:spTree>
    <p:extLst>
      <p:ext uri="{BB962C8B-B14F-4D97-AF65-F5344CB8AC3E}">
        <p14:creationId xmlns:p14="http://schemas.microsoft.com/office/powerpoint/2010/main" val="9372761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CFD9CE3-019B-7C4A-86AA-F010069A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err="1"/>
              <a:t>C.S.Lewis</a:t>
            </a:r>
            <a:r>
              <a:rPr lang="pl-PL" i="1" dirty="0"/>
              <a:t>, Listy starego diabla do młodego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BBCB954-B08F-F34A-AC02-00D3C4F36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240"/>
            <a:ext cx="10515600" cy="5105399"/>
          </a:xfrm>
        </p:spPr>
        <p:txBody>
          <a:bodyPr>
            <a:normAutofit fontScale="85000" lnSpcReduction="10000"/>
          </a:bodyPr>
          <a:lstStyle/>
          <a:p>
            <a:r>
              <a:rPr lang="pl-PL" i="1" dirty="0"/>
              <a:t>Dla nas istota ludzka jest przede wszystkim żerem; naszym celem jest wchłonięcie jej woli w naszą, powiększy sferę naszej osobowości jej kosztem. Lecz posłuszeństwo, którego Nieprzyjaciel wymaga od ludzi jest czymś zupełnie innym. Trzeba się pogodzić z faktem, że całe to rozpowiadanie o Jego miłości do ludzi i o tym, że Jego służba jest całkowitą wolnością, nie jest tylko (jakby sił w to chciało wierzyć) czczą propagandą, lecz przerażającą prawdą. </a:t>
            </a:r>
          </a:p>
          <a:p>
            <a:r>
              <a:rPr lang="pl-PL" i="1" dirty="0"/>
              <a:t>On naprawdę chce zapełnić wszechświat mnóstwem małych wstrętnych kopii samego Siebie - stworzeń, których życie, w miniaturowej skali będzie jakościowo podobne do Jego, nie dlatego, żeby je wchłonąć, lecz dlatego, że ich wola dobrowolnie dostosowuje się do Jego woli. My potrzebujemy bydła, które w końcu mogłoby stać sił żerem; On potrzebuje sług, którzy w końcu mogliby stać się synami. My chcemy chłonąć, On chce rozdawać. W nas jest pustka i chcielibyśmy ją zapełnić; On jest pełny i przelewa się. </a:t>
            </a:r>
          </a:p>
          <a:p>
            <a:r>
              <a:rPr lang="pl-PL" i="1" dirty="0"/>
              <a:t>Celem naszej walki jest świat, w którym nasz Ojciec z Otchłani wchłonąłby w siebie wszelkie pozostałe istoty; Nieprzyjaciel pragnie, żeby świat był pełen istot z Nim wprawdzie zjednoczonych, lecz mimo to zachowujących swą odrębność.</a:t>
            </a:r>
          </a:p>
        </p:txBody>
      </p:sp>
    </p:spTree>
    <p:extLst>
      <p:ext uri="{BB962C8B-B14F-4D97-AF65-F5344CB8AC3E}">
        <p14:creationId xmlns:p14="http://schemas.microsoft.com/office/powerpoint/2010/main" val="2117081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7E7523-BB65-B647-B96F-4FAAFCEB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Zamysł Boga i zamysł diabła</a:t>
            </a:r>
          </a:p>
        </p:txBody>
      </p:sp>
      <p:sp>
        <p:nvSpPr>
          <p:cNvPr id="11" name="Trójkąt 10">
            <a:extLst>
              <a:ext uri="{FF2B5EF4-FFF2-40B4-BE49-F238E27FC236}">
                <a16:creationId xmlns:a16="http://schemas.microsoft.com/office/drawing/2014/main" id="{E3CB7772-24E6-644F-8662-116822E6594B}"/>
              </a:ext>
            </a:extLst>
          </p:cNvPr>
          <p:cNvSpPr/>
          <p:nvPr/>
        </p:nvSpPr>
        <p:spPr>
          <a:xfrm>
            <a:off x="2137543" y="1690688"/>
            <a:ext cx="4918279" cy="4972382"/>
          </a:xfrm>
          <a:prstGeom prst="triangl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>
              <a:solidFill>
                <a:srgbClr val="A9920F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B935E6C-0D26-3143-877A-5C2AF13746DB}"/>
              </a:ext>
            </a:extLst>
          </p:cNvPr>
          <p:cNvSpPr txBox="1"/>
          <p:nvPr/>
        </p:nvSpPr>
        <p:spPr>
          <a:xfrm>
            <a:off x="7055822" y="2849880"/>
            <a:ext cx="3169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/>
              <a:t>Nimrod</a:t>
            </a:r>
            <a:endParaRPr lang="pl-P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/>
              <a:t>Babel</a:t>
            </a:r>
          </a:p>
        </p:txBody>
      </p:sp>
    </p:spTree>
    <p:extLst>
      <p:ext uri="{BB962C8B-B14F-4D97-AF65-F5344CB8AC3E}">
        <p14:creationId xmlns:p14="http://schemas.microsoft.com/office/powerpoint/2010/main" val="39978485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988077-F146-4B4E-B50E-01D72A31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Proste zestawienie światopoglądów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94FEF6D-A77D-8F45-9C37-1AC7746B5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97345"/>
              </p:ext>
            </p:extLst>
          </p:nvPr>
        </p:nvGraphicFramePr>
        <p:xfrm>
          <a:off x="838200" y="2074545"/>
          <a:ext cx="1076028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492">
                  <a:extLst>
                    <a:ext uri="{9D8B030D-6E8A-4147-A177-3AD203B41FA5}">
                      <a16:colId xmlns:a16="http://schemas.microsoft.com/office/drawing/2014/main" val="1167673287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865176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3962535268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82450431"/>
                    </a:ext>
                  </a:extLst>
                </a:gridCol>
                <a:gridCol w="2310199">
                  <a:extLst>
                    <a:ext uri="{9D8B030D-6E8A-4147-A177-3AD203B41FA5}">
                      <a16:colId xmlns:a16="http://schemas.microsoft.com/office/drawing/2014/main" val="179891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Światopogląd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słowach</a:t>
                      </a:r>
                      <a:br>
                        <a:rPr lang="pl-PL" dirty="0"/>
                      </a:br>
                      <a:r>
                        <a:rPr lang="pl-PL" dirty="0"/>
                        <a:t>(filozofia)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Bogu</a:t>
                      </a:r>
                    </a:p>
                    <a:p>
                      <a:r>
                        <a:rPr lang="pl-PL" dirty="0"/>
                        <a:t>(teologia)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człowieku</a:t>
                      </a:r>
                    </a:p>
                    <a:p>
                      <a:r>
                        <a:rPr lang="pl-PL" dirty="0"/>
                        <a:t>(antropologia)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 grupach</a:t>
                      </a:r>
                    </a:p>
                    <a:p>
                      <a:r>
                        <a:rPr lang="pl-PL" dirty="0"/>
                        <a:t>(socjologia)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64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Bóg jest Stworzycielem.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to stworzenie z ziemi, stworzone na podobieństwo Stwórcy.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to mężczyzna i kobieta.</a:t>
                      </a:r>
                    </a:p>
                    <a:p>
                      <a:r>
                        <a:rPr lang="pl-PL" dirty="0"/>
                        <a:t>Ludzie rodzą ludzi.</a:t>
                      </a:r>
                      <a:br>
                        <a:rPr lang="pl-PL" dirty="0"/>
                      </a:br>
                      <a:r>
                        <a:rPr lang="pl-PL" dirty="0"/>
                        <a:t>Małżeństwa i rodziny wiąże unikalna więź.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Materializm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Słowa są ważne. Logika też.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Bóg? Tak, jest taka idea. Można ją zbadać.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to jeden z gatunków żyjących na ziemi.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Rób to co chcesz. Jesteś tylko „nawozem historii”.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20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Panteizm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Bla, bla, bla bo ładne słowa mogą być brzydkie i mokre.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Wszystko jest bogiem i bóg jest wszystkim, ale nie próbuj tego zrozumieć. Bla, bla, bla</a:t>
                      </a:r>
                      <a:r>
                        <a:rPr lang="pl-PL"/>
                        <a:t>… Poczuj!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Człowiek jest bogiem,  albo niczym, ale jest w bogu, choć to bóg jest w nim, a może nie jest.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Rób to co czujesz.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43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394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93ED0-4EF8-D64D-8A5A-F7F4EA1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 ucznia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D9350-40C5-4143-833B-16CFE565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Cztery tematy: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słowach (filozofia)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Bogu (teologia)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człowieku (antropologia)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grupach (socjologia)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r>
              <a:rPr lang="pl-PL" dirty="0"/>
              <a:t>Braki: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rzeczywistości (epistemologia)</a:t>
            </a:r>
          </a:p>
        </p:txBody>
      </p:sp>
    </p:spTree>
    <p:extLst>
      <p:ext uri="{BB962C8B-B14F-4D97-AF65-F5344CB8AC3E}">
        <p14:creationId xmlns:p14="http://schemas.microsoft.com/office/powerpoint/2010/main" val="306124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 są ważne w komunikowaniu się osób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3696383" y="3317969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13374C-39E7-BC4A-A329-13AF739B564F}"/>
              </a:ext>
            </a:extLst>
          </p:cNvPr>
          <p:cNvSpPr txBox="1"/>
          <p:nvPr/>
        </p:nvSpPr>
        <p:spPr>
          <a:xfrm rot="21383409">
            <a:off x="4585942" y="1959094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5795DFE-CE37-4945-9F4A-145D04241910}"/>
              </a:ext>
            </a:extLst>
          </p:cNvPr>
          <p:cNvSpPr txBox="1"/>
          <p:nvPr/>
        </p:nvSpPr>
        <p:spPr>
          <a:xfrm>
            <a:off x="5591370" y="2780778"/>
            <a:ext cx="117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Słowa</a:t>
            </a:r>
          </a:p>
        </p:txBody>
      </p:sp>
    </p:spTree>
    <p:extLst>
      <p:ext uri="{BB962C8B-B14F-4D97-AF65-F5344CB8AC3E}">
        <p14:creationId xmlns:p14="http://schemas.microsoft.com/office/powerpoint/2010/main" val="261705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 są ważne w poznawaniu świata,</a:t>
            </a:r>
            <a:br>
              <a:rPr lang="pl-PL" dirty="0"/>
            </a:br>
            <a:r>
              <a:rPr lang="pl-PL" dirty="0"/>
              <a:t>budowaniu światopoglądu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Ja</a:t>
            </a:r>
          </a:p>
          <a:p>
            <a:pPr algn="ctr"/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A45261A-BEC2-5947-B519-24D6AE68F5DE}"/>
              </a:ext>
            </a:extLst>
          </p:cNvPr>
          <p:cNvSpPr txBox="1"/>
          <p:nvPr/>
        </p:nvSpPr>
        <p:spPr>
          <a:xfrm>
            <a:off x="4205509" y="2500338"/>
            <a:ext cx="2951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>
                <a:solidFill>
                  <a:srgbClr val="FF0000"/>
                </a:solidFill>
              </a:defRPr>
            </a:lvl1pPr>
          </a:lstStyle>
          <a:p>
            <a:pPr algn="ctr"/>
            <a:r>
              <a:rPr lang="pl-PL" dirty="0"/>
              <a:t>Proces poznawania świata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F96B004A-46C0-C249-869F-7C48CFA0E388}"/>
              </a:ext>
            </a:extLst>
          </p:cNvPr>
          <p:cNvGrpSpPr/>
          <p:nvPr/>
        </p:nvGrpSpPr>
        <p:grpSpPr>
          <a:xfrm>
            <a:off x="480121" y="2419414"/>
            <a:ext cx="3613725" cy="2390944"/>
            <a:chOff x="838200" y="592099"/>
            <a:chExt cx="6061846" cy="4010691"/>
          </a:xfrm>
        </p:grpSpPr>
        <p:sp>
          <p:nvSpPr>
            <p:cNvPr id="39" name="Prostokąt zaokrąglony">
              <a:extLst>
                <a:ext uri="{FF2B5EF4-FFF2-40B4-BE49-F238E27FC236}">
                  <a16:creationId xmlns:a16="http://schemas.microsoft.com/office/drawing/2014/main" id="{3D01A9CD-9DC8-6142-8187-160D89793BCD}"/>
                </a:ext>
              </a:extLst>
            </p:cNvPr>
            <p:cNvSpPr/>
            <p:nvPr/>
          </p:nvSpPr>
          <p:spPr>
            <a:xfrm>
              <a:off x="838200" y="592099"/>
              <a:ext cx="6034350" cy="4010691"/>
            </a:xfrm>
            <a:prstGeom prst="roundRect">
              <a:avLst>
                <a:gd name="adj" fmla="val 10179"/>
              </a:avLst>
            </a:prstGeom>
            <a:solidFill>
              <a:srgbClr val="CCFFFF"/>
            </a:solidFill>
            <a:ln w="9525" cap="flat">
              <a:solidFill>
                <a:srgbClr val="0033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200" b="1">
                  <a:solidFill>
                    <a:srgbClr val="0033CC"/>
                  </a:solidFill>
                </a:defRPr>
              </a:pPr>
              <a:endParaRPr sz="1000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C70B96E6-12B4-2048-8A7B-1B9E076C509E}"/>
                </a:ext>
              </a:extLst>
            </p:cNvPr>
            <p:cNvSpPr/>
            <p:nvPr/>
          </p:nvSpPr>
          <p:spPr>
            <a:xfrm>
              <a:off x="4660199" y="654253"/>
              <a:ext cx="2239847" cy="216317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254000" dir="18900000" algn="bl" rotWithShape="0">
                <a:srgbClr val="FFFF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600" dirty="0"/>
            </a:p>
          </p:txBody>
        </p:sp>
        <p:sp>
          <p:nvSpPr>
            <p:cNvPr id="41" name="PoleTekstowe 48">
              <a:extLst>
                <a:ext uri="{FF2B5EF4-FFF2-40B4-BE49-F238E27FC236}">
                  <a16:creationId xmlns:a16="http://schemas.microsoft.com/office/drawing/2014/main" id="{6BEC211F-CA57-5D41-8F42-8B36E0DBA24A}"/>
                </a:ext>
              </a:extLst>
            </p:cNvPr>
            <p:cNvSpPr txBox="1"/>
            <p:nvPr/>
          </p:nvSpPr>
          <p:spPr>
            <a:xfrm>
              <a:off x="5004376" y="892098"/>
              <a:ext cx="1580947" cy="53497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Bóg</a:t>
              </a:r>
              <a:endParaRPr lang="pl-PL" sz="900" dirty="0">
                <a:solidFill>
                  <a:srgbClr val="A9920F"/>
                </a:solidFill>
              </a:endParaRPr>
            </a:p>
          </p:txBody>
        </p:sp>
        <p:sp>
          <p:nvSpPr>
            <p:cNvPr id="42" name="Rzeczywistość">
              <a:extLst>
                <a:ext uri="{FF2B5EF4-FFF2-40B4-BE49-F238E27FC236}">
                  <a16:creationId xmlns:a16="http://schemas.microsoft.com/office/drawing/2014/main" id="{6B0C2B70-7E4D-0742-9B56-C3D4BE78E3D8}"/>
                </a:ext>
              </a:extLst>
            </p:cNvPr>
            <p:cNvSpPr txBox="1"/>
            <p:nvPr/>
          </p:nvSpPr>
          <p:spPr>
            <a:xfrm>
              <a:off x="1004860" y="671317"/>
              <a:ext cx="2781742" cy="671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3200" b="1">
                  <a:solidFill>
                    <a:srgbClr val="0033CC"/>
                  </a:solidFill>
                </a:defRPr>
              </a:pPr>
              <a:r>
                <a:rPr sz="2000" dirty="0" err="1"/>
                <a:t>Rzeczywistość</a:t>
              </a:r>
              <a:endParaRPr sz="2000" dirty="0"/>
            </a:p>
          </p:txBody>
        </p:sp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155CBB1E-E085-2E4B-B443-1987B7E97FEF}"/>
                </a:ext>
              </a:extLst>
            </p:cNvPr>
            <p:cNvGrpSpPr/>
            <p:nvPr/>
          </p:nvGrpSpPr>
          <p:grpSpPr>
            <a:xfrm>
              <a:off x="904974" y="2491994"/>
              <a:ext cx="3755226" cy="2076799"/>
              <a:chOff x="904973" y="1473152"/>
              <a:chExt cx="5014586" cy="3095641"/>
            </a:xfrm>
          </p:grpSpPr>
          <p:sp>
            <p:nvSpPr>
              <p:cNvPr id="44" name="Zaokrąglony prostokąt 43">
                <a:extLst>
                  <a:ext uri="{FF2B5EF4-FFF2-40B4-BE49-F238E27FC236}">
                    <a16:creationId xmlns:a16="http://schemas.microsoft.com/office/drawing/2014/main" id="{00395345-FC71-6F45-8954-DCA20FAC6CF1}"/>
                  </a:ext>
                </a:extLst>
              </p:cNvPr>
              <p:cNvSpPr/>
              <p:nvPr/>
            </p:nvSpPr>
            <p:spPr>
              <a:xfrm>
                <a:off x="904974" y="1473152"/>
                <a:ext cx="5014585" cy="3095641"/>
              </a:xfrm>
              <a:prstGeom prst="roundRect">
                <a:avLst>
                  <a:gd name="adj" fmla="val 7703"/>
                </a:avLst>
              </a:prstGeom>
              <a:solidFill>
                <a:srgbClr val="FAFAF0"/>
              </a:solidFill>
              <a:ln>
                <a:solidFill>
                  <a:srgbClr val="BBAD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00">
                  <a:solidFill>
                    <a:srgbClr val="A9920F"/>
                  </a:solidFill>
                </a:endParaRPr>
              </a:p>
            </p:txBody>
          </p:sp>
          <p:sp>
            <p:nvSpPr>
              <p:cNvPr id="45" name="Zaokrąglony prostokąt 44">
                <a:extLst>
                  <a:ext uri="{FF2B5EF4-FFF2-40B4-BE49-F238E27FC236}">
                    <a16:creationId xmlns:a16="http://schemas.microsoft.com/office/drawing/2014/main" id="{AC062AB2-8B65-7D43-92DF-1EC0AD440B5F}"/>
                  </a:ext>
                </a:extLst>
              </p:cNvPr>
              <p:cNvSpPr/>
              <p:nvPr/>
            </p:nvSpPr>
            <p:spPr>
              <a:xfrm>
                <a:off x="984239" y="2009320"/>
                <a:ext cx="4584181" cy="2488731"/>
              </a:xfrm>
              <a:prstGeom prst="roundRect">
                <a:avLst>
                  <a:gd name="adj" fmla="val 7703"/>
                </a:avLst>
              </a:prstGeom>
              <a:solidFill>
                <a:srgbClr val="D4E3FC"/>
              </a:solidFill>
              <a:ln>
                <a:solidFill>
                  <a:srgbClr val="8EB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000"/>
              </a:p>
            </p:txBody>
          </p:sp>
          <p:sp>
            <p:nvSpPr>
              <p:cNvPr id="46" name="PoleTekstowe 43">
                <a:extLst>
                  <a:ext uri="{FF2B5EF4-FFF2-40B4-BE49-F238E27FC236}">
                    <a16:creationId xmlns:a16="http://schemas.microsoft.com/office/drawing/2014/main" id="{F3017EC6-C194-A947-A1C0-43F82C6F2A8B}"/>
                  </a:ext>
                </a:extLst>
              </p:cNvPr>
              <p:cNvSpPr txBox="1"/>
              <p:nvPr/>
            </p:nvSpPr>
            <p:spPr>
              <a:xfrm>
                <a:off x="935148" y="2115077"/>
                <a:ext cx="1382119" cy="102829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050" dirty="0">
                    <a:solidFill>
                      <a:srgbClr val="3E68B2"/>
                    </a:solidFill>
                  </a:rPr>
                  <a:t>Ziemia </a:t>
                </a:r>
                <a:r>
                  <a:rPr lang="pl-PL" sz="1050">
                    <a:solidFill>
                      <a:srgbClr val="3E68B2"/>
                    </a:solidFill>
                  </a:rPr>
                  <a:t>(materia)</a:t>
                </a:r>
                <a:endParaRPr lang="pl-PL" sz="1050" dirty="0">
                  <a:solidFill>
                    <a:srgbClr val="3E68B2"/>
                  </a:solidFill>
                </a:endParaRPr>
              </a:p>
            </p:txBody>
          </p:sp>
          <p:sp>
            <p:nvSpPr>
              <p:cNvPr id="47" name="PoleTekstowe 45">
                <a:extLst>
                  <a:ext uri="{FF2B5EF4-FFF2-40B4-BE49-F238E27FC236}">
                    <a16:creationId xmlns:a16="http://schemas.microsoft.com/office/drawing/2014/main" id="{B245B91C-9E60-D34F-9B7E-2971219A5007}"/>
                  </a:ext>
                </a:extLst>
              </p:cNvPr>
              <p:cNvSpPr txBox="1"/>
              <p:nvPr/>
            </p:nvSpPr>
            <p:spPr>
              <a:xfrm>
                <a:off x="904973" y="1578908"/>
                <a:ext cx="1382119" cy="139384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050" dirty="0">
                    <a:solidFill>
                      <a:srgbClr val="A9920F"/>
                    </a:solidFill>
                  </a:rPr>
                  <a:t>Niebo (przestrzeń)</a:t>
                </a:r>
                <a:endParaRPr lang="pl-PL" sz="1050" dirty="0">
                  <a:solidFill>
                    <a:srgbClr val="3E68B2"/>
                  </a:solidFill>
                </a:endParaRPr>
              </a:p>
            </p:txBody>
          </p:sp>
          <p:sp>
            <p:nvSpPr>
              <p:cNvPr id="48" name="PoleTekstowe 43">
                <a:extLst>
                  <a:ext uri="{FF2B5EF4-FFF2-40B4-BE49-F238E27FC236}">
                    <a16:creationId xmlns:a16="http://schemas.microsoft.com/office/drawing/2014/main" id="{BE3AE049-1C89-FA49-9926-D35E2050DED6}"/>
                  </a:ext>
                </a:extLst>
              </p:cNvPr>
              <p:cNvSpPr txBox="1"/>
              <p:nvPr/>
            </p:nvSpPr>
            <p:spPr>
              <a:xfrm>
                <a:off x="935148" y="2115077"/>
                <a:ext cx="1382119" cy="102829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1050" dirty="0">
                    <a:solidFill>
                      <a:srgbClr val="3E68B2"/>
                    </a:solidFill>
                  </a:rPr>
                  <a:t>Ziemia </a:t>
                </a:r>
                <a:r>
                  <a:rPr lang="pl-PL" sz="1050">
                    <a:solidFill>
                      <a:srgbClr val="3E68B2"/>
                    </a:solidFill>
                  </a:rPr>
                  <a:t>(materia)</a:t>
                </a:r>
                <a:endParaRPr lang="pl-PL" sz="1050" dirty="0">
                  <a:solidFill>
                    <a:srgbClr val="3E68B2"/>
                  </a:solidFill>
                </a:endParaRPr>
              </a:p>
            </p:txBody>
          </p:sp>
          <p:pic>
            <p:nvPicPr>
              <p:cNvPr id="49" name="Grafika 48">
                <a:extLst>
                  <a:ext uri="{FF2B5EF4-FFF2-40B4-BE49-F238E27FC236}">
                    <a16:creationId xmlns:a16="http://schemas.microsoft.com/office/drawing/2014/main" id="{B995BF3D-338B-B248-85E1-21EF19CEE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01865" y="3170301"/>
                <a:ext cx="550016" cy="550016"/>
              </a:xfrm>
              <a:prstGeom prst="rect">
                <a:avLst/>
              </a:prstGeom>
              <a:effectLst/>
            </p:spPr>
          </p:pic>
          <p:pic>
            <p:nvPicPr>
              <p:cNvPr id="50" name="Grafika 49">
                <a:extLst>
                  <a:ext uri="{FF2B5EF4-FFF2-40B4-BE49-F238E27FC236}">
                    <a16:creationId xmlns:a16="http://schemas.microsoft.com/office/drawing/2014/main" id="{2673F213-5A71-D645-B4F2-3C4646ECB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88740" y="2406354"/>
                <a:ext cx="408679" cy="408679"/>
              </a:xfrm>
              <a:prstGeom prst="rect">
                <a:avLst/>
              </a:prstGeom>
              <a:effectLst/>
            </p:spPr>
          </p:pic>
          <p:pic>
            <p:nvPicPr>
              <p:cNvPr id="51" name="Grafika 50">
                <a:extLst>
                  <a:ext uri="{FF2B5EF4-FFF2-40B4-BE49-F238E27FC236}">
                    <a16:creationId xmlns:a16="http://schemas.microsoft.com/office/drawing/2014/main" id="{DB08F269-8EE0-AE41-8F76-226F769C8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52732" y="2603771"/>
                <a:ext cx="432833" cy="432833"/>
              </a:xfrm>
              <a:prstGeom prst="rect">
                <a:avLst/>
              </a:prstGeom>
              <a:effectLst/>
            </p:spPr>
          </p:pic>
          <p:pic>
            <p:nvPicPr>
              <p:cNvPr id="52" name="Grafika 51">
                <a:extLst>
                  <a:ext uri="{FF2B5EF4-FFF2-40B4-BE49-F238E27FC236}">
                    <a16:creationId xmlns:a16="http://schemas.microsoft.com/office/drawing/2014/main" id="{613A4B20-F433-B24E-8B80-0B402E7E0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556806" y="2724969"/>
                <a:ext cx="633641" cy="633641"/>
              </a:xfrm>
              <a:prstGeom prst="rect">
                <a:avLst/>
              </a:prstGeom>
              <a:effectLst/>
            </p:spPr>
          </p:pic>
          <p:pic>
            <p:nvPicPr>
              <p:cNvPr id="53" name="Grafika 52">
                <a:extLst>
                  <a:ext uri="{FF2B5EF4-FFF2-40B4-BE49-F238E27FC236}">
                    <a16:creationId xmlns:a16="http://schemas.microsoft.com/office/drawing/2014/main" id="{89DA7BD5-A2D2-394A-8E1F-5FA129051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840840" y="3580856"/>
                <a:ext cx="511619" cy="511619"/>
              </a:xfrm>
              <a:prstGeom prst="rect">
                <a:avLst/>
              </a:prstGeom>
              <a:effectLst/>
            </p:spPr>
          </p:pic>
          <p:pic>
            <p:nvPicPr>
              <p:cNvPr id="54" name="Grafika 53">
                <a:extLst>
                  <a:ext uri="{FF2B5EF4-FFF2-40B4-BE49-F238E27FC236}">
                    <a16:creationId xmlns:a16="http://schemas.microsoft.com/office/drawing/2014/main" id="{E3A9D4FE-2A33-D44F-B81E-745767EF8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309035" y="2227947"/>
                <a:ext cx="383844" cy="383844"/>
              </a:xfrm>
              <a:prstGeom prst="rect">
                <a:avLst/>
              </a:prstGeom>
              <a:effectLst/>
            </p:spPr>
          </p:pic>
          <p:pic>
            <p:nvPicPr>
              <p:cNvPr id="55" name="Grafika 54">
                <a:extLst>
                  <a:ext uri="{FF2B5EF4-FFF2-40B4-BE49-F238E27FC236}">
                    <a16:creationId xmlns:a16="http://schemas.microsoft.com/office/drawing/2014/main" id="{E51A7AC5-08B3-9345-A686-1A6192179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478407" y="2803726"/>
                <a:ext cx="241434" cy="241434"/>
              </a:xfrm>
              <a:prstGeom prst="rect">
                <a:avLst/>
              </a:prstGeom>
              <a:effectLst/>
            </p:spPr>
          </p:pic>
          <p:pic>
            <p:nvPicPr>
              <p:cNvPr id="56" name="Grafika 55">
                <a:extLst>
                  <a:ext uri="{FF2B5EF4-FFF2-40B4-BE49-F238E27FC236}">
                    <a16:creationId xmlns:a16="http://schemas.microsoft.com/office/drawing/2014/main" id="{764E9214-539F-014A-A5DB-8DD6F2F13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968777" y="2171683"/>
                <a:ext cx="321737" cy="321737"/>
              </a:xfrm>
              <a:prstGeom prst="rect">
                <a:avLst/>
              </a:prstGeom>
              <a:effectLst/>
            </p:spPr>
          </p:pic>
          <p:pic>
            <p:nvPicPr>
              <p:cNvPr id="57" name="Grafika 56">
                <a:extLst>
                  <a:ext uri="{FF2B5EF4-FFF2-40B4-BE49-F238E27FC236}">
                    <a16:creationId xmlns:a16="http://schemas.microsoft.com/office/drawing/2014/main" id="{90A1AB74-6B6C-EE46-ABD8-131DBB9FA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780378" y="3967403"/>
                <a:ext cx="324464" cy="324464"/>
              </a:xfrm>
              <a:prstGeom prst="rect">
                <a:avLst/>
              </a:prstGeom>
              <a:effectLst/>
            </p:spPr>
          </p:pic>
          <p:pic>
            <p:nvPicPr>
              <p:cNvPr id="58" name="Grafika 57">
                <a:extLst>
                  <a:ext uri="{FF2B5EF4-FFF2-40B4-BE49-F238E27FC236}">
                    <a16:creationId xmlns:a16="http://schemas.microsoft.com/office/drawing/2014/main" id="{1B44F07E-8A3B-2846-BAF0-E6ABC365B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236046" y="4281071"/>
                <a:ext cx="216006" cy="216006"/>
              </a:xfrm>
              <a:prstGeom prst="rect">
                <a:avLst/>
              </a:prstGeom>
              <a:effectLst/>
            </p:spPr>
          </p:pic>
          <p:pic>
            <p:nvPicPr>
              <p:cNvPr id="59" name="Grafika 58">
                <a:extLst>
                  <a:ext uri="{FF2B5EF4-FFF2-40B4-BE49-F238E27FC236}">
                    <a16:creationId xmlns:a16="http://schemas.microsoft.com/office/drawing/2014/main" id="{B789A0E3-1829-B645-9939-702927CE9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899731" y="3341511"/>
                <a:ext cx="309143" cy="309143"/>
              </a:xfrm>
              <a:prstGeom prst="rect">
                <a:avLst/>
              </a:prstGeom>
              <a:effectLst/>
            </p:spPr>
          </p:pic>
          <p:pic>
            <p:nvPicPr>
              <p:cNvPr id="60" name="Grafika 59">
                <a:extLst>
                  <a:ext uri="{FF2B5EF4-FFF2-40B4-BE49-F238E27FC236}">
                    <a16:creationId xmlns:a16="http://schemas.microsoft.com/office/drawing/2014/main" id="{A20402D6-7166-BD48-ADBD-50EE12C58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445569" y="3776661"/>
                <a:ext cx="463838" cy="46383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61" name="Symbol zastępczy zawartości 32">
            <a:extLst>
              <a:ext uri="{FF2B5EF4-FFF2-40B4-BE49-F238E27FC236}">
                <a16:creationId xmlns:a16="http://schemas.microsoft.com/office/drawing/2014/main" id="{609580CC-1579-7E47-9657-6116E0847E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62953" y="3125827"/>
            <a:ext cx="2540000" cy="2540000"/>
          </a:xfrm>
          <a:prstGeom prst="rect">
            <a:avLst/>
          </a:prstGeom>
        </p:spPr>
      </p:pic>
      <p:sp>
        <p:nvSpPr>
          <p:cNvPr id="62" name="Łuk 61">
            <a:extLst>
              <a:ext uri="{FF2B5EF4-FFF2-40B4-BE49-F238E27FC236}">
                <a16:creationId xmlns:a16="http://schemas.microsoft.com/office/drawing/2014/main" id="{2D9554A6-6548-B849-87CF-FDF0FA5182E4}"/>
              </a:ext>
            </a:extLst>
          </p:cNvPr>
          <p:cNvSpPr/>
          <p:nvPr/>
        </p:nvSpPr>
        <p:spPr>
          <a:xfrm rot="10637531">
            <a:off x="2572324" y="3545575"/>
            <a:ext cx="5685689" cy="1437104"/>
          </a:xfrm>
          <a:prstGeom prst="arc">
            <a:avLst>
              <a:gd name="adj1" fmla="val 1278517"/>
              <a:gd name="adj2" fmla="val 9827096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778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BAC15C-02E1-1249-A60A-29787C89E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Kluczowe słowa do rozważań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542660-A3FF-BE44-830B-C7D6B8EE7F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b="1" dirty="0"/>
              <a:t>Prawda</a:t>
            </a:r>
            <a:r>
              <a:rPr lang="pl-PL" dirty="0"/>
              <a:t> to opis rzeczywistości.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Rzeczywistość</a:t>
            </a:r>
            <a:r>
              <a:rPr lang="pl-PL" dirty="0"/>
              <a:t> to wszystko wszędzie i zawsze.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Stworzenie</a:t>
            </a:r>
            <a:r>
              <a:rPr lang="pl-PL" dirty="0"/>
              <a:t> to ta część rzeczywistości, która jako stworzona przez Boga jest od Niego różna.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b="1" dirty="0"/>
              <a:t>Stwórca</a:t>
            </a:r>
            <a:r>
              <a:rPr lang="pl-PL" dirty="0"/>
              <a:t>, istota konieczna, absolut.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DBB7F18-A161-BA43-A858-D20BBFDE29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8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yw 3 pod Fik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17126</TotalTime>
  <Words>3695</Words>
  <Application>Microsoft Macintosh PowerPoint</Application>
  <PresentationFormat>Panoramiczny</PresentationFormat>
  <Paragraphs>499</Paragraphs>
  <Slides>67</Slides>
  <Notes>22</Notes>
  <HiddenSlides>2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Verdana</vt:lpstr>
      <vt:lpstr>Motyw 3 pod Fiki</vt:lpstr>
      <vt:lpstr>Światopogląd ucznia, wykład #4 O grupach (socjologia)</vt:lpstr>
      <vt:lpstr>Wyzwanie </vt:lpstr>
      <vt:lpstr>Mądrość, myślenie  i obietnice Boga.</vt:lpstr>
      <vt:lpstr>Powtórka z wykładów #1, #2, #3 czyli   o słowach (filozofia),    o Bogu (teologia) i …    o człowieku (antropologia)</vt:lpstr>
      <vt:lpstr>Proste zestawienie światopoglądów</vt:lpstr>
      <vt:lpstr>Słowa są ważne w procesach myślowych</vt:lpstr>
      <vt:lpstr>Słowa są ważne w komunikowaniu się osób</vt:lpstr>
      <vt:lpstr>Słowa są ważne w poznawaniu świata, budowaniu światopoglądu</vt:lpstr>
      <vt:lpstr>Kluczowe słowa do rozważań</vt:lpstr>
      <vt:lpstr>Kolejne ważne słowa</vt:lpstr>
      <vt:lpstr>Słowa potrzebne etyce</vt:lpstr>
      <vt:lpstr>Klasyfikacja światopoglądów: 3 wystarczą</vt:lpstr>
      <vt:lpstr>Teizm i ateizm  oraz główna różniąca je idea.</vt:lpstr>
      <vt:lpstr>Teizm i ateizm oraz główna różniąca je idea.</vt:lpstr>
      <vt:lpstr>Prezentacja programu PowerPoint</vt:lpstr>
      <vt:lpstr>Proste zestawienie światopoglądów</vt:lpstr>
      <vt:lpstr>Proste zestawienie światopoglądów</vt:lpstr>
      <vt:lpstr>Prezentacja programu PowerPoint</vt:lpstr>
      <vt:lpstr>Akt stworzenia</vt:lpstr>
      <vt:lpstr>Cechy objawiającego się Boga</vt:lpstr>
      <vt:lpstr>Prezentacja programu PowerPoint</vt:lpstr>
      <vt:lpstr>Proste zestawienie światopoglądów</vt:lpstr>
      <vt:lpstr>Model materialistyczny: Człowiek zmysłowy</vt:lpstr>
      <vt:lpstr>Człowiek stworzony jako istota trójjedyna</vt:lpstr>
      <vt:lpstr>Prezentacja programu PowerPoint</vt:lpstr>
      <vt:lpstr>Plan na dziś</vt:lpstr>
      <vt:lpstr>Bóg wieloosobowy</vt:lpstr>
      <vt:lpstr>Socjologia</vt:lpstr>
      <vt:lpstr>Genesis 1:1</vt:lpstr>
      <vt:lpstr>Jest jeden Bóg (…) </vt:lpstr>
      <vt:lpstr>Jest jeden Bóg (…) a Słowo było u Boga</vt:lpstr>
      <vt:lpstr>Jest jeden Bóg (…) a Słowo było u Boga i Bogiem było Słowo.  Wszystko przez nie się stało a bez Niego nic się nie stało Z tego co się stało.</vt:lpstr>
      <vt:lpstr>Słowo było u Boga (…) i Bogiem było Słowo (…)</vt:lpstr>
      <vt:lpstr>Bóg jest wieloosobowy</vt:lpstr>
      <vt:lpstr>Z katechizmu: Dogmat o Trójcy świetej</vt:lpstr>
      <vt:lpstr>Prezentacja programu PowerPoint</vt:lpstr>
      <vt:lpstr>Dlaczego aż trzy?</vt:lpstr>
      <vt:lpstr>Relacje między osobowe</vt:lpstr>
      <vt:lpstr>Prezentacja programu PowerPoint</vt:lpstr>
      <vt:lpstr>Genesis 1:1</vt:lpstr>
      <vt:lpstr>Genesis 1:26</vt:lpstr>
      <vt:lpstr>Genesis 1:26</vt:lpstr>
      <vt:lpstr>Bóg stworzył człowieka aby panował (Gen 1:26)</vt:lpstr>
      <vt:lpstr>Bóg stworzył człowieka jako  mężczyznę i kobietę (Gen 1:27)</vt:lpstr>
      <vt:lpstr>Genesis 1:27</vt:lpstr>
      <vt:lpstr>Genesis 1:27</vt:lpstr>
      <vt:lpstr>O stworzeniu człowieka jako mężczyzny i kobiety czytamy kilka razy</vt:lpstr>
      <vt:lpstr>Gen 2:23 - Jak to dobrze oddać po polsku?</vt:lpstr>
      <vt:lpstr>Prezentacja programu PowerPoint</vt:lpstr>
      <vt:lpstr>Bóg stworzył człowieka jako mężczyznę i kobietę z potencjałem (Gen 1:28)</vt:lpstr>
      <vt:lpstr>Panowanie</vt:lpstr>
      <vt:lpstr>Podanie</vt:lpstr>
      <vt:lpstr>Małżeństwo, rodzina, klan,  gmina, naród, …</vt:lpstr>
      <vt:lpstr>Genesis 1:28</vt:lpstr>
      <vt:lpstr>A potem …</vt:lpstr>
      <vt:lpstr>Dzieje apostolskie 17:26-31 TPNT</vt:lpstr>
      <vt:lpstr>Struktury społeczne w zamyśle Boga</vt:lpstr>
      <vt:lpstr>Struktury społeczne tworzone przez nas</vt:lpstr>
      <vt:lpstr>Struktury społeczne</vt:lpstr>
      <vt:lpstr>Współczesny atak na małżeństwo i rodzinę</vt:lpstr>
      <vt:lpstr>List Efezjan 5:18nn</vt:lpstr>
      <vt:lpstr>List Efezjan 5:18nn</vt:lpstr>
      <vt:lpstr>List Efezjan 5:18nn</vt:lpstr>
      <vt:lpstr>C.S.Lewis, Listy starego diabla do młodego</vt:lpstr>
      <vt:lpstr>Zamysł Boga i zamysł diabła</vt:lpstr>
      <vt:lpstr>Proste zestawienie światopoglądów</vt:lpstr>
      <vt:lpstr>Światopogląd ucznia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S.D.P i „Projekt prawda”</dc:title>
  <dc:creator>Wojciech Apel</dc:creator>
  <cp:lastModifiedBy>Wojciech Apel</cp:lastModifiedBy>
  <cp:revision>296</cp:revision>
  <dcterms:created xsi:type="dcterms:W3CDTF">2020-10-22T12:56:12Z</dcterms:created>
  <dcterms:modified xsi:type="dcterms:W3CDTF">2021-02-22T22:11:50Z</dcterms:modified>
</cp:coreProperties>
</file>